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256" r:id="rId2"/>
    <p:sldId id="289" r:id="rId3"/>
    <p:sldId id="288" r:id="rId4"/>
    <p:sldId id="292" r:id="rId5"/>
    <p:sldId id="291" r:id="rId6"/>
    <p:sldId id="293" r:id="rId7"/>
    <p:sldId id="295" r:id="rId8"/>
    <p:sldId id="294" r:id="rId9"/>
    <p:sldId id="298" r:id="rId10"/>
    <p:sldId id="296" r:id="rId11"/>
    <p:sldId id="305" r:id="rId12"/>
    <p:sldId id="297" r:id="rId13"/>
    <p:sldId id="306" r:id="rId14"/>
    <p:sldId id="299" r:id="rId15"/>
    <p:sldId id="301" r:id="rId16"/>
    <p:sldId id="300" r:id="rId17"/>
    <p:sldId id="302" r:id="rId18"/>
    <p:sldId id="303" r:id="rId19"/>
    <p:sldId id="304" r:id="rId20"/>
  </p:sldIdLst>
  <p:sldSz cx="18288000" cy="10287000"/>
  <p:notesSz cx="6858000" cy="9144000"/>
  <p:embeddedFontLst>
    <p:embeddedFont>
      <p:font typeface="Alegreya Sans Medium" panose="020B0604020202020204" charset="0"/>
      <p:regular r:id="rId22"/>
      <p:bold r:id="rId23"/>
      <p:italic r:id="rId24"/>
      <p:boldItalic r:id="rId25"/>
    </p:embeddedFont>
    <p:embeddedFont>
      <p:font typeface="Calibri" panose="020F0502020204030204" pitchFamily="34" charset="0"/>
      <p:regular r:id="rId26"/>
      <p:bold r:id="rId27"/>
      <p:italic r:id="rId28"/>
      <p:boldItalic r:id="rId29"/>
    </p:embeddedFont>
    <p:embeddedFont>
      <p:font typeface="Merriweather" panose="00000500000000000000" pitchFamily="2" charset="0"/>
      <p:regular r:id="rId30"/>
      <p:bold r:id="rId31"/>
      <p:italic r:id="rId32"/>
      <p:boldItalic r:id="rId33"/>
    </p:embeddedFont>
    <p:embeddedFont>
      <p:font typeface="Merriweather Light" panose="00000400000000000000" pitchFamily="2"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280FFB-4D92-DF9F-0CDC-0741ADBC150A}" v="1" dt="2023-03-03T09:14:45.556"/>
  </p1510:revLst>
</p1510:revInfo>
</file>

<file path=ppt/tableStyles.xml><?xml version="1.0" encoding="utf-8"?>
<a:tblStyleLst xmlns:a="http://schemas.openxmlformats.org/drawingml/2006/main" def="{A5A4E364-4CDC-4B59-A649-B96F44835222}">
  <a:tblStyle styleId="{A5A4E364-4CDC-4B59-A649-B96F44835222}"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114" y="2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viewProps" Target="viewProps.xml"/><Relationship Id="rId21" Type="http://schemas.openxmlformats.org/officeDocument/2006/relationships/notesMaster" Target="notesMasters/notesMaster1.xml"/><Relationship Id="rId34" Type="http://schemas.openxmlformats.org/officeDocument/2006/relationships/font" Target="fonts/font13.fntdata"/><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 Punit Prajapati" userId="S::ca.punit@punitprajapati.com::cb65712c-b4ef-48a9-a22e-e96c13dffa72" providerId="AD" clId="Web-{9E280FFB-4D92-DF9F-0CDC-0741ADBC150A}"/>
    <pc:docChg chg="modSld">
      <pc:chgData name="CA Punit Prajapati" userId="S::ca.punit@punitprajapati.com::cb65712c-b4ef-48a9-a22e-e96c13dffa72" providerId="AD" clId="Web-{9E280FFB-4D92-DF9F-0CDC-0741ADBC150A}" dt="2023-03-03T09:14:45.556" v="0" actId="1076"/>
      <pc:docMkLst>
        <pc:docMk/>
      </pc:docMkLst>
      <pc:sldChg chg="modSp">
        <pc:chgData name="CA Punit Prajapati" userId="S::ca.punit@punitprajapati.com::cb65712c-b4ef-48a9-a22e-e96c13dffa72" providerId="AD" clId="Web-{9E280FFB-4D92-DF9F-0CDC-0741ADBC150A}" dt="2023-03-03T09:14:45.556" v="0" actId="1076"/>
        <pc:sldMkLst>
          <pc:docMk/>
          <pc:sldMk cId="300923354" sldId="304"/>
        </pc:sldMkLst>
        <pc:spChg chg="mod">
          <ac:chgData name="CA Punit Prajapati" userId="S::ca.punit@punitprajapati.com::cb65712c-b4ef-48a9-a22e-e96c13dffa72" providerId="AD" clId="Web-{9E280FFB-4D92-DF9F-0CDC-0741ADBC150A}" dt="2023-03-03T09:14:45.556" v="0" actId="1076"/>
          <ac:spMkLst>
            <pc:docMk/>
            <pc:sldMk cId="300923354" sldId="304"/>
            <ac:spMk id="2" creationId="{66157BF8-D285-713F-E2B9-61983CE212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8" name="Google Shape;17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66365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5312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79132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7876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30346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93048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51469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86316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15094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7251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28242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73163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38223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26471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66147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59251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10993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20532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l="14682" t="10469" b="44934"/>
          <a:stretch/>
        </p:blipFill>
        <p:spPr>
          <a:xfrm>
            <a:off x="0" y="2783441"/>
            <a:ext cx="18288000" cy="6374847"/>
          </a:xfrm>
          <a:prstGeom prst="rect">
            <a:avLst/>
          </a:prstGeom>
          <a:noFill/>
          <a:ln>
            <a:noFill/>
          </a:ln>
        </p:spPr>
      </p:pic>
      <p:sp>
        <p:nvSpPr>
          <p:cNvPr id="85" name="Google Shape;85;p13"/>
          <p:cNvSpPr txBox="1"/>
          <p:nvPr/>
        </p:nvSpPr>
        <p:spPr>
          <a:xfrm>
            <a:off x="7660033" y="481012"/>
            <a:ext cx="2967900" cy="480003"/>
          </a:xfrm>
          <a:prstGeom prst="rect">
            <a:avLst/>
          </a:prstGeom>
          <a:noFill/>
          <a:ln>
            <a:noFill/>
          </a:ln>
        </p:spPr>
        <p:txBody>
          <a:bodyPr spcFirstLastPara="1" wrap="square" lIns="0" tIns="0" rIns="0" bIns="0" anchor="t" anchorCtr="0">
            <a:spAutoFit/>
          </a:bodyPr>
          <a:lstStyle/>
          <a:p>
            <a:pPr marL="0" marR="0" lvl="0" indent="0" algn="ctr" rtl="0">
              <a:lnSpc>
                <a:spcPct val="120007"/>
              </a:lnSpc>
              <a:spcBef>
                <a:spcPts val="0"/>
              </a:spcBef>
              <a:spcAft>
                <a:spcPts val="0"/>
              </a:spcAft>
              <a:buClr>
                <a:srgbClr val="000000"/>
              </a:buClr>
              <a:buSzPts val="2599"/>
              <a:buFont typeface="Arial"/>
              <a:buNone/>
            </a:pPr>
            <a:r>
              <a:rPr lang="en-US" sz="2599" b="0" i="0" u="none" strike="noStrike" cap="none" dirty="0">
                <a:solidFill>
                  <a:srgbClr val="000000"/>
                </a:solidFill>
                <a:latin typeface="Alegreya Sans Medium"/>
                <a:ea typeface="Alegreya Sans Medium"/>
                <a:cs typeface="Alegreya Sans Medium"/>
                <a:sym typeface="Alegreya Sans Medium"/>
              </a:rPr>
              <a:t>AIFTP</a:t>
            </a:r>
            <a:endParaRPr sz="1400" b="0" i="0" u="none" strike="noStrike" cap="none" dirty="0">
              <a:solidFill>
                <a:srgbClr val="000000"/>
              </a:solidFill>
              <a:latin typeface="Alegreya Sans Medium"/>
              <a:ea typeface="Alegreya Sans Medium"/>
              <a:cs typeface="Alegreya Sans Medium"/>
              <a:sym typeface="Alegreya Sans Medium"/>
            </a:endParaRPr>
          </a:p>
        </p:txBody>
      </p:sp>
      <p:cxnSp>
        <p:nvCxnSpPr>
          <p:cNvPr id="86" name="Google Shape;86;p13"/>
          <p:cNvCxnSpPr/>
          <p:nvPr/>
        </p:nvCxnSpPr>
        <p:spPr>
          <a:xfrm>
            <a:off x="8495771" y="1214438"/>
            <a:ext cx="1296457" cy="0"/>
          </a:xfrm>
          <a:prstGeom prst="straightConnector1">
            <a:avLst/>
          </a:prstGeom>
          <a:noFill/>
          <a:ln w="38100" cap="flat" cmpd="sng">
            <a:solidFill>
              <a:srgbClr val="000000"/>
            </a:solidFill>
            <a:prstDash val="solid"/>
            <a:round/>
            <a:headEnd type="none" w="sm" len="sm"/>
            <a:tailEnd type="none" w="sm" len="sm"/>
          </a:ln>
        </p:spPr>
      </p:cxnSp>
      <p:sp>
        <p:nvSpPr>
          <p:cNvPr id="87" name="Google Shape;87;p13"/>
          <p:cNvSpPr txBox="1"/>
          <p:nvPr/>
        </p:nvSpPr>
        <p:spPr>
          <a:xfrm>
            <a:off x="293614" y="7066733"/>
            <a:ext cx="4012989" cy="664797"/>
          </a:xfrm>
          <a:prstGeom prst="rect">
            <a:avLst/>
          </a:prstGeom>
          <a:noFill/>
          <a:ln>
            <a:noFill/>
          </a:ln>
        </p:spPr>
        <p:txBody>
          <a:bodyPr spcFirstLastPara="1" wrap="square" lIns="0" tIns="0" rIns="0" bIns="0" anchor="t" anchorCtr="0">
            <a:spAutoFit/>
          </a:bodyPr>
          <a:lstStyle/>
          <a:p>
            <a:pPr marL="0" marR="0" lvl="0" indent="0" algn="r" rtl="0">
              <a:lnSpc>
                <a:spcPct val="120010"/>
              </a:lnSpc>
              <a:spcBef>
                <a:spcPts val="0"/>
              </a:spcBef>
              <a:spcAft>
                <a:spcPts val="0"/>
              </a:spcAft>
              <a:buClr>
                <a:srgbClr val="000000"/>
              </a:buClr>
              <a:buSzPts val="1999"/>
              <a:buFont typeface="Arial"/>
              <a:buNone/>
            </a:pPr>
            <a:r>
              <a:rPr lang="en-US" sz="3600" dirty="0">
                <a:latin typeface="Alegreya Sans Medium"/>
                <a:ea typeface="Alegreya Sans Medium"/>
                <a:cs typeface="Alegreya Sans Medium"/>
                <a:sym typeface="Alegreya Sans Medium"/>
              </a:rPr>
              <a:t>- CA Punit Prajapati</a:t>
            </a:r>
            <a:endParaRPr sz="2800" b="0" i="0" u="none" strike="noStrike" cap="none" dirty="0">
              <a:latin typeface="Alegreya Sans Medium"/>
              <a:ea typeface="Alegreya Sans Medium"/>
              <a:cs typeface="Alegreya Sans Medium"/>
              <a:sym typeface="Alegreya Sans Medium"/>
            </a:endParaRPr>
          </a:p>
        </p:txBody>
      </p:sp>
      <p:sp>
        <p:nvSpPr>
          <p:cNvPr id="88" name="Google Shape;88;p13"/>
          <p:cNvSpPr txBox="1"/>
          <p:nvPr/>
        </p:nvSpPr>
        <p:spPr>
          <a:xfrm>
            <a:off x="1028700" y="9530172"/>
            <a:ext cx="2999700" cy="369204"/>
          </a:xfrm>
          <a:prstGeom prst="rect">
            <a:avLst/>
          </a:prstGeom>
          <a:noFill/>
          <a:ln>
            <a:noFill/>
          </a:ln>
        </p:spPr>
        <p:txBody>
          <a:bodyPr spcFirstLastPara="1" wrap="square" lIns="0" tIns="0" rIns="0" bIns="0" anchor="t" anchorCtr="0">
            <a:spAutoFit/>
          </a:bodyPr>
          <a:lstStyle/>
          <a:p>
            <a:pPr marL="0" marR="0" lvl="0" indent="0" algn="l" rtl="0">
              <a:lnSpc>
                <a:spcPct val="120010"/>
              </a:lnSpc>
              <a:spcBef>
                <a:spcPts val="0"/>
              </a:spcBef>
              <a:spcAft>
                <a:spcPts val="0"/>
              </a:spcAft>
              <a:buClr>
                <a:srgbClr val="000000"/>
              </a:buClr>
              <a:buSzPts val="1999"/>
              <a:buFont typeface="Arial"/>
              <a:buNone/>
            </a:pPr>
            <a:r>
              <a:rPr lang="en-US" sz="1999" b="0" i="0" u="none" strike="noStrike" cap="none" dirty="0">
                <a:solidFill>
                  <a:srgbClr val="000000"/>
                </a:solidFill>
                <a:latin typeface="Alegreya Sans Medium"/>
                <a:ea typeface="Alegreya Sans Medium"/>
                <a:cs typeface="Alegreya Sans Medium"/>
                <a:sym typeface="Alegreya Sans Medium"/>
              </a:rPr>
              <a:t>12</a:t>
            </a:r>
            <a:r>
              <a:rPr lang="en-US" sz="1999" b="0" i="0" u="none" strike="noStrike" cap="none" baseline="30000" dirty="0">
                <a:solidFill>
                  <a:srgbClr val="000000"/>
                </a:solidFill>
                <a:latin typeface="Alegreya Sans Medium"/>
                <a:ea typeface="Alegreya Sans Medium"/>
                <a:cs typeface="Alegreya Sans Medium"/>
                <a:sym typeface="Alegreya Sans Medium"/>
              </a:rPr>
              <a:t>th</a:t>
            </a:r>
            <a:r>
              <a:rPr lang="en-US" sz="1999" b="0" i="0" u="none" strike="noStrike" cap="none" dirty="0">
                <a:solidFill>
                  <a:srgbClr val="000000"/>
                </a:solidFill>
                <a:latin typeface="Alegreya Sans Medium"/>
                <a:ea typeface="Alegreya Sans Medium"/>
                <a:cs typeface="Alegreya Sans Medium"/>
                <a:sym typeface="Alegreya Sans Medium"/>
              </a:rPr>
              <a:t> Nov 22</a:t>
            </a:r>
            <a:endParaRPr sz="1400" b="0" i="0" u="none" strike="noStrike" cap="none" dirty="0">
              <a:solidFill>
                <a:srgbClr val="000000"/>
              </a:solidFill>
              <a:latin typeface="Alegreya Sans Medium"/>
              <a:ea typeface="Alegreya Sans Medium"/>
              <a:cs typeface="Alegreya Sans Medium"/>
              <a:sym typeface="Alegreya Sans Medium"/>
            </a:endParaRPr>
          </a:p>
        </p:txBody>
      </p:sp>
      <p:cxnSp>
        <p:nvCxnSpPr>
          <p:cNvPr id="89" name="Google Shape;89;p13"/>
          <p:cNvCxnSpPr/>
          <p:nvPr/>
        </p:nvCxnSpPr>
        <p:spPr>
          <a:xfrm>
            <a:off x="0" y="9144000"/>
            <a:ext cx="18288000" cy="0"/>
          </a:xfrm>
          <a:prstGeom prst="straightConnector1">
            <a:avLst/>
          </a:prstGeom>
          <a:noFill/>
          <a:ln w="28575" cap="flat" cmpd="sng">
            <a:solidFill>
              <a:srgbClr val="000000"/>
            </a:solidFill>
            <a:prstDash val="solid"/>
            <a:round/>
            <a:headEnd type="none" w="sm" len="sm"/>
            <a:tailEnd type="none" w="sm" len="sm"/>
          </a:ln>
        </p:spPr>
      </p:cxnSp>
      <p:cxnSp>
        <p:nvCxnSpPr>
          <p:cNvPr id="90" name="Google Shape;90;p13"/>
          <p:cNvCxnSpPr/>
          <p:nvPr/>
        </p:nvCxnSpPr>
        <p:spPr>
          <a:xfrm>
            <a:off x="0" y="2783441"/>
            <a:ext cx="18288000" cy="0"/>
          </a:xfrm>
          <a:prstGeom prst="straightConnector1">
            <a:avLst/>
          </a:prstGeom>
          <a:noFill/>
          <a:ln w="28575" cap="flat" cmpd="sng">
            <a:solidFill>
              <a:srgbClr val="000000"/>
            </a:solidFill>
            <a:prstDash val="solid"/>
            <a:round/>
            <a:headEnd type="none" w="sm" len="sm"/>
            <a:tailEnd type="none" w="sm" len="sm"/>
          </a:ln>
        </p:spPr>
      </p:cxnSp>
      <p:sp>
        <p:nvSpPr>
          <p:cNvPr id="91" name="Google Shape;91;p13"/>
          <p:cNvSpPr txBox="1"/>
          <p:nvPr/>
        </p:nvSpPr>
        <p:spPr>
          <a:xfrm>
            <a:off x="-1578429" y="4785049"/>
            <a:ext cx="14364600" cy="1310359"/>
          </a:xfrm>
          <a:prstGeom prst="rect">
            <a:avLst/>
          </a:prstGeom>
          <a:noFill/>
          <a:ln>
            <a:noFill/>
          </a:ln>
        </p:spPr>
        <p:txBody>
          <a:bodyPr spcFirstLastPara="1" wrap="square" lIns="0" tIns="0" rIns="0" bIns="0" anchor="t" anchorCtr="0">
            <a:spAutoFit/>
          </a:bodyPr>
          <a:lstStyle/>
          <a:p>
            <a:pPr marL="0" marR="0" lvl="0" indent="0" algn="ctr" rtl="0">
              <a:lnSpc>
                <a:spcPct val="131000"/>
              </a:lnSpc>
              <a:spcBef>
                <a:spcPts val="0"/>
              </a:spcBef>
              <a:spcAft>
                <a:spcPts val="0"/>
              </a:spcAft>
              <a:buClr>
                <a:srgbClr val="000000"/>
              </a:buClr>
              <a:buSzPts val="6500"/>
              <a:buFont typeface="Arial"/>
              <a:buNone/>
            </a:pPr>
            <a:r>
              <a:rPr lang="en-US" sz="6500" b="0" i="0" u="none" strike="noStrike" cap="none" dirty="0">
                <a:solidFill>
                  <a:srgbClr val="000000"/>
                </a:solidFill>
                <a:latin typeface="Merriweather"/>
                <a:ea typeface="Merriweather"/>
                <a:cs typeface="Merriweather"/>
                <a:sym typeface="Merriweather"/>
              </a:rPr>
              <a:t>GST Search Proceedings</a:t>
            </a:r>
            <a:endParaRPr sz="1400" b="0" i="0" u="none" strike="noStrike" cap="none" dirty="0">
              <a:solidFill>
                <a:srgbClr val="000000"/>
              </a:solidFill>
              <a:latin typeface="Merriweather"/>
              <a:ea typeface="Merriweather"/>
              <a:cs typeface="Merriweather"/>
              <a:sym typeface="Merriweathe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179"/>
        <p:cNvGrpSpPr/>
        <p:nvPr/>
      </p:nvGrpSpPr>
      <p:grpSpPr>
        <a:xfrm>
          <a:off x="0" y="0"/>
          <a:ext cx="0" cy="0"/>
          <a:chOff x="0" y="0"/>
          <a:chExt cx="0" cy="0"/>
        </a:xfrm>
      </p:grpSpPr>
      <p:cxnSp>
        <p:nvCxnSpPr>
          <p:cNvPr id="180" name="Google Shape;180;p18"/>
          <p:cNvCxnSpPr/>
          <p:nvPr/>
        </p:nvCxnSpPr>
        <p:spPr>
          <a:xfrm>
            <a:off x="0" y="5889908"/>
            <a:ext cx="18288000" cy="0"/>
          </a:xfrm>
          <a:prstGeom prst="straightConnector1">
            <a:avLst/>
          </a:prstGeom>
          <a:noFill/>
          <a:ln w="28575" cap="flat" cmpd="sng">
            <a:solidFill>
              <a:srgbClr val="CFC9BD"/>
            </a:solidFill>
            <a:prstDash val="solid"/>
            <a:round/>
            <a:headEnd type="none" w="sm" len="sm"/>
            <a:tailEnd type="none" w="sm" len="sm"/>
          </a:ln>
        </p:spPr>
      </p:cxnSp>
      <p:sp>
        <p:nvSpPr>
          <p:cNvPr id="181" name="Google Shape;181;p18"/>
          <p:cNvSpPr txBox="1"/>
          <p:nvPr/>
        </p:nvSpPr>
        <p:spPr>
          <a:xfrm>
            <a:off x="838200" y="4753913"/>
            <a:ext cx="3364800" cy="590931"/>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2500"/>
              <a:buFont typeface="Arial"/>
              <a:buNone/>
            </a:pPr>
            <a:r>
              <a:rPr lang="en-US" sz="3200" b="0" i="0" u="none" strike="noStrike" cap="none" dirty="0">
                <a:solidFill>
                  <a:srgbClr val="000000"/>
                </a:solidFill>
                <a:latin typeface="Merriweather"/>
                <a:ea typeface="Merriweather"/>
                <a:cs typeface="Merriweather"/>
                <a:sym typeface="Merriweather"/>
              </a:rPr>
              <a:t>INVESTIGATION</a:t>
            </a:r>
            <a:endParaRPr sz="1800" b="0" i="0" u="none" strike="noStrike" cap="none" dirty="0">
              <a:solidFill>
                <a:srgbClr val="000000"/>
              </a:solidFill>
              <a:latin typeface="Merriweather"/>
              <a:ea typeface="Merriweather"/>
              <a:cs typeface="Merriweather"/>
              <a:sym typeface="Merriweather"/>
            </a:endParaRPr>
          </a:p>
        </p:txBody>
      </p:sp>
      <p:sp>
        <p:nvSpPr>
          <p:cNvPr id="182" name="Google Shape;182;p18"/>
          <p:cNvSpPr txBox="1"/>
          <p:nvPr/>
        </p:nvSpPr>
        <p:spPr>
          <a:xfrm>
            <a:off x="838200" y="6531047"/>
            <a:ext cx="2818200" cy="2585323"/>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2000"/>
              <a:buFont typeface="Arial"/>
              <a:buNone/>
            </a:pPr>
            <a:r>
              <a:rPr lang="en-IN" sz="2800" dirty="0">
                <a:latin typeface="Alegreya Sans Medium"/>
                <a:ea typeface="Alegreya Sans Medium"/>
                <a:cs typeface="Alegreya Sans Medium"/>
                <a:sym typeface="Alegreya Sans Medium"/>
              </a:rPr>
              <a:t>Inspection, Access to Premise , Summons,  Search,  Inquiry, Samples,  Seizure, Arrest etc.</a:t>
            </a:r>
            <a:endParaRPr sz="2800" b="0" i="0" u="none" strike="noStrike" cap="none" dirty="0">
              <a:solidFill>
                <a:srgbClr val="000000"/>
              </a:solidFill>
              <a:latin typeface="Alegreya Sans Medium"/>
              <a:ea typeface="Alegreya Sans Medium"/>
              <a:cs typeface="Alegreya Sans Medium"/>
              <a:sym typeface="Alegreya Sans Medium"/>
            </a:endParaRPr>
          </a:p>
        </p:txBody>
      </p:sp>
      <p:sp>
        <p:nvSpPr>
          <p:cNvPr id="183" name="Google Shape;183;p18"/>
          <p:cNvSpPr txBox="1"/>
          <p:nvPr/>
        </p:nvSpPr>
        <p:spPr>
          <a:xfrm>
            <a:off x="5126758" y="6531047"/>
            <a:ext cx="2818200" cy="155119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2000"/>
              <a:buFont typeface="Arial"/>
              <a:buNone/>
            </a:pPr>
            <a:r>
              <a:rPr lang="en-IN" sz="2800" b="0" i="0" u="none" strike="noStrike" cap="none" dirty="0">
                <a:solidFill>
                  <a:srgbClr val="000000"/>
                </a:solidFill>
                <a:latin typeface="Alegreya Sans Medium"/>
                <a:ea typeface="Alegreya Sans Medium"/>
                <a:cs typeface="Alegreya Sans Medium"/>
                <a:sym typeface="Alegreya Sans Medium"/>
              </a:rPr>
              <a:t>SCN, Reply to SCN,  Personal Hearing, Order  in Original</a:t>
            </a:r>
            <a:endParaRPr sz="2800" b="0" i="0" u="none" strike="noStrike" cap="none" dirty="0">
              <a:solidFill>
                <a:srgbClr val="000000"/>
              </a:solidFill>
              <a:latin typeface="Alegreya Sans Medium"/>
              <a:ea typeface="Alegreya Sans Medium"/>
              <a:cs typeface="Alegreya Sans Medium"/>
              <a:sym typeface="Alegreya Sans Medium"/>
            </a:endParaRPr>
          </a:p>
        </p:txBody>
      </p:sp>
      <p:sp>
        <p:nvSpPr>
          <p:cNvPr id="184" name="Google Shape;184;p18"/>
          <p:cNvSpPr txBox="1"/>
          <p:nvPr/>
        </p:nvSpPr>
        <p:spPr>
          <a:xfrm>
            <a:off x="9415317" y="6531047"/>
            <a:ext cx="2818200" cy="2068259"/>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2000"/>
              <a:buFont typeface="Arial"/>
              <a:buNone/>
            </a:pPr>
            <a:r>
              <a:rPr lang="en-IN" sz="2800" b="0" i="0" u="none" strike="noStrike" cap="none" dirty="0">
                <a:solidFill>
                  <a:srgbClr val="000000"/>
                </a:solidFill>
                <a:latin typeface="Alegreya Sans Medium"/>
                <a:ea typeface="Alegreya Sans Medium"/>
                <a:cs typeface="Alegreya Sans Medium"/>
                <a:sym typeface="Alegreya Sans Medium"/>
              </a:rPr>
              <a:t>Appeal, Personal Hearing, Pre-deposit,  Order in Appeal</a:t>
            </a:r>
            <a:endParaRPr sz="2800" b="0" i="0" u="none" strike="noStrike" cap="none" dirty="0">
              <a:solidFill>
                <a:srgbClr val="000000"/>
              </a:solidFill>
              <a:latin typeface="Alegreya Sans Medium"/>
              <a:ea typeface="Alegreya Sans Medium"/>
              <a:cs typeface="Alegreya Sans Medium"/>
              <a:sym typeface="Alegreya Sans Medium"/>
            </a:endParaRPr>
          </a:p>
        </p:txBody>
      </p:sp>
      <p:sp>
        <p:nvSpPr>
          <p:cNvPr id="185" name="Google Shape;185;p18"/>
          <p:cNvSpPr txBox="1"/>
          <p:nvPr/>
        </p:nvSpPr>
        <p:spPr>
          <a:xfrm>
            <a:off x="13703875" y="6531047"/>
            <a:ext cx="2818200" cy="2068259"/>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2000"/>
              <a:buFont typeface="Arial"/>
              <a:buNone/>
            </a:pPr>
            <a:r>
              <a:rPr lang="en-IN" sz="2800" dirty="0">
                <a:latin typeface="Alegreya Sans Medium"/>
                <a:ea typeface="Alegreya Sans Medium"/>
                <a:cs typeface="Alegreya Sans Medium"/>
                <a:sym typeface="Alegreya Sans Medium"/>
              </a:rPr>
              <a:t>Attachment of Property, Recovery,  Sale through Auction etc. </a:t>
            </a:r>
            <a:endParaRPr sz="2800" b="0" i="0" u="none" strike="noStrike" cap="none" dirty="0">
              <a:solidFill>
                <a:srgbClr val="000000"/>
              </a:solidFill>
              <a:latin typeface="Alegreya Sans Medium"/>
              <a:ea typeface="Alegreya Sans Medium"/>
              <a:cs typeface="Alegreya Sans Medium"/>
              <a:sym typeface="Alegreya Sans Medium"/>
            </a:endParaRPr>
          </a:p>
        </p:txBody>
      </p:sp>
      <p:sp>
        <p:nvSpPr>
          <p:cNvPr id="186" name="Google Shape;186;p18"/>
          <p:cNvSpPr txBox="1"/>
          <p:nvPr/>
        </p:nvSpPr>
        <p:spPr>
          <a:xfrm>
            <a:off x="5126758" y="4753913"/>
            <a:ext cx="3364800" cy="590931"/>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2500"/>
              <a:buFont typeface="Arial"/>
              <a:buNone/>
            </a:pPr>
            <a:r>
              <a:rPr lang="en-US" sz="3200" b="0" i="0" u="none" strike="noStrike" cap="none" dirty="0">
                <a:solidFill>
                  <a:srgbClr val="000000"/>
                </a:solidFill>
                <a:latin typeface="Merriweather"/>
                <a:ea typeface="Merriweather"/>
                <a:cs typeface="Merriweather"/>
                <a:sym typeface="Merriweather"/>
              </a:rPr>
              <a:t>ADJUDICATION</a:t>
            </a:r>
            <a:endParaRPr sz="1800" b="0" i="0" u="none" strike="noStrike" cap="none" dirty="0">
              <a:solidFill>
                <a:srgbClr val="000000"/>
              </a:solidFill>
              <a:latin typeface="Merriweather"/>
              <a:ea typeface="Merriweather"/>
              <a:cs typeface="Merriweather"/>
              <a:sym typeface="Merriweather"/>
            </a:endParaRPr>
          </a:p>
        </p:txBody>
      </p:sp>
      <p:grpSp>
        <p:nvGrpSpPr>
          <p:cNvPr id="187" name="Google Shape;187;p18"/>
          <p:cNvGrpSpPr/>
          <p:nvPr/>
        </p:nvGrpSpPr>
        <p:grpSpPr>
          <a:xfrm>
            <a:off x="839706" y="5585684"/>
            <a:ext cx="672112" cy="675125"/>
            <a:chOff x="2008" y="0"/>
            <a:chExt cx="896149" cy="900166"/>
          </a:xfrm>
        </p:grpSpPr>
        <p:grpSp>
          <p:nvGrpSpPr>
            <p:cNvPr id="188" name="Google Shape;188;p18"/>
            <p:cNvGrpSpPr/>
            <p:nvPr/>
          </p:nvGrpSpPr>
          <p:grpSpPr>
            <a:xfrm>
              <a:off x="2008" y="0"/>
              <a:ext cx="896149" cy="900166"/>
              <a:chOff x="1813" y="0"/>
              <a:chExt cx="809173" cy="812800"/>
            </a:xfrm>
          </p:grpSpPr>
          <p:sp>
            <p:nvSpPr>
              <p:cNvPr id="189" name="Google Shape;189;p18"/>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FC9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p1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91" name="Google Shape;191;p18"/>
            <p:cNvSpPr txBox="1"/>
            <p:nvPr/>
          </p:nvSpPr>
          <p:spPr>
            <a:xfrm>
              <a:off x="69299" y="196083"/>
              <a:ext cx="736200" cy="5130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2500"/>
                <a:buFont typeface="Arial"/>
                <a:buNone/>
              </a:pPr>
              <a:r>
                <a:rPr lang="en-US" sz="2500" b="0" i="0" u="none" strike="noStrike" cap="none">
                  <a:solidFill>
                    <a:srgbClr val="000000"/>
                  </a:solidFill>
                  <a:latin typeface="Merriweather"/>
                  <a:ea typeface="Merriweather"/>
                  <a:cs typeface="Merriweather"/>
                  <a:sym typeface="Merriweather"/>
                </a:rPr>
                <a:t>01</a:t>
              </a:r>
              <a:endParaRPr sz="1400" b="0" i="0" u="none" strike="noStrike" cap="none">
                <a:solidFill>
                  <a:srgbClr val="000000"/>
                </a:solidFill>
                <a:latin typeface="Merriweather"/>
                <a:ea typeface="Merriweather"/>
                <a:cs typeface="Merriweather"/>
                <a:sym typeface="Merriweather"/>
              </a:endParaRPr>
            </a:p>
          </p:txBody>
        </p:sp>
      </p:grpSp>
      <p:grpSp>
        <p:nvGrpSpPr>
          <p:cNvPr id="192" name="Google Shape;192;p18"/>
          <p:cNvGrpSpPr/>
          <p:nvPr/>
        </p:nvGrpSpPr>
        <p:grpSpPr>
          <a:xfrm>
            <a:off x="5128264" y="5585684"/>
            <a:ext cx="672112" cy="675125"/>
            <a:chOff x="2008" y="0"/>
            <a:chExt cx="896149" cy="900166"/>
          </a:xfrm>
        </p:grpSpPr>
        <p:grpSp>
          <p:nvGrpSpPr>
            <p:cNvPr id="193" name="Google Shape;193;p18"/>
            <p:cNvGrpSpPr/>
            <p:nvPr/>
          </p:nvGrpSpPr>
          <p:grpSpPr>
            <a:xfrm>
              <a:off x="2008" y="0"/>
              <a:ext cx="896149" cy="900166"/>
              <a:chOff x="1813" y="0"/>
              <a:chExt cx="809173" cy="812800"/>
            </a:xfrm>
          </p:grpSpPr>
          <p:sp>
            <p:nvSpPr>
              <p:cNvPr id="194" name="Google Shape;194;p18"/>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FC9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1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96" name="Google Shape;196;p18"/>
            <p:cNvSpPr txBox="1"/>
            <p:nvPr/>
          </p:nvSpPr>
          <p:spPr>
            <a:xfrm>
              <a:off x="69299" y="196083"/>
              <a:ext cx="736200" cy="5130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2500"/>
                <a:buFont typeface="Arial"/>
                <a:buNone/>
              </a:pPr>
              <a:r>
                <a:rPr lang="en-US" sz="2500" b="0" i="0" u="none" strike="noStrike" cap="none">
                  <a:solidFill>
                    <a:srgbClr val="000000"/>
                  </a:solidFill>
                  <a:latin typeface="Merriweather Light"/>
                  <a:ea typeface="Merriweather Light"/>
                  <a:cs typeface="Merriweather Light"/>
                  <a:sym typeface="Merriweather Light"/>
                </a:rPr>
                <a:t>02</a:t>
              </a:r>
              <a:endParaRPr sz="1400" b="0" i="0" u="none" strike="noStrike" cap="none">
                <a:solidFill>
                  <a:srgbClr val="000000"/>
                </a:solidFill>
                <a:latin typeface="Merriweather Light"/>
                <a:ea typeface="Merriweather Light"/>
                <a:cs typeface="Merriweather Light"/>
                <a:sym typeface="Merriweather Light"/>
              </a:endParaRPr>
            </a:p>
          </p:txBody>
        </p:sp>
      </p:grpSp>
      <p:grpSp>
        <p:nvGrpSpPr>
          <p:cNvPr id="197" name="Google Shape;197;p18"/>
          <p:cNvGrpSpPr/>
          <p:nvPr/>
        </p:nvGrpSpPr>
        <p:grpSpPr>
          <a:xfrm>
            <a:off x="9413364" y="5585684"/>
            <a:ext cx="672112" cy="675125"/>
            <a:chOff x="2008" y="0"/>
            <a:chExt cx="896149" cy="900166"/>
          </a:xfrm>
        </p:grpSpPr>
        <p:grpSp>
          <p:nvGrpSpPr>
            <p:cNvPr id="198" name="Google Shape;198;p18"/>
            <p:cNvGrpSpPr/>
            <p:nvPr/>
          </p:nvGrpSpPr>
          <p:grpSpPr>
            <a:xfrm>
              <a:off x="2008" y="0"/>
              <a:ext cx="896149" cy="900166"/>
              <a:chOff x="1813" y="0"/>
              <a:chExt cx="809173" cy="812800"/>
            </a:xfrm>
          </p:grpSpPr>
          <p:sp>
            <p:nvSpPr>
              <p:cNvPr id="199" name="Google Shape;199;p18"/>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FC9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1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01" name="Google Shape;201;p18"/>
            <p:cNvSpPr txBox="1"/>
            <p:nvPr/>
          </p:nvSpPr>
          <p:spPr>
            <a:xfrm>
              <a:off x="69299" y="196083"/>
              <a:ext cx="736200" cy="5130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2500"/>
                <a:buFont typeface="Arial"/>
                <a:buNone/>
              </a:pPr>
              <a:r>
                <a:rPr lang="en-US" sz="2500" b="0" i="0" u="none" strike="noStrike" cap="none">
                  <a:solidFill>
                    <a:srgbClr val="000000"/>
                  </a:solidFill>
                  <a:latin typeface="Merriweather"/>
                  <a:ea typeface="Merriweather"/>
                  <a:cs typeface="Merriweather"/>
                  <a:sym typeface="Merriweather"/>
                </a:rPr>
                <a:t>03</a:t>
              </a:r>
              <a:endParaRPr sz="1400" b="0" i="0" u="none" strike="noStrike" cap="none">
                <a:solidFill>
                  <a:srgbClr val="000000"/>
                </a:solidFill>
                <a:latin typeface="Merriweather"/>
                <a:ea typeface="Merriweather"/>
                <a:cs typeface="Merriweather"/>
                <a:sym typeface="Merriweather"/>
              </a:endParaRPr>
            </a:p>
          </p:txBody>
        </p:sp>
      </p:grpSp>
      <p:grpSp>
        <p:nvGrpSpPr>
          <p:cNvPr id="202" name="Google Shape;202;p18"/>
          <p:cNvGrpSpPr/>
          <p:nvPr/>
        </p:nvGrpSpPr>
        <p:grpSpPr>
          <a:xfrm>
            <a:off x="13698464" y="5585684"/>
            <a:ext cx="672112" cy="675125"/>
            <a:chOff x="2008" y="0"/>
            <a:chExt cx="896149" cy="900166"/>
          </a:xfrm>
        </p:grpSpPr>
        <p:grpSp>
          <p:nvGrpSpPr>
            <p:cNvPr id="203" name="Google Shape;203;p18"/>
            <p:cNvGrpSpPr/>
            <p:nvPr/>
          </p:nvGrpSpPr>
          <p:grpSpPr>
            <a:xfrm>
              <a:off x="2008" y="0"/>
              <a:ext cx="896149" cy="900166"/>
              <a:chOff x="1813" y="0"/>
              <a:chExt cx="809173" cy="812800"/>
            </a:xfrm>
          </p:grpSpPr>
          <p:sp>
            <p:nvSpPr>
              <p:cNvPr id="204" name="Google Shape;204;p18"/>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FC9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 name="Google Shape;205;p1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06" name="Google Shape;206;p18"/>
            <p:cNvSpPr txBox="1"/>
            <p:nvPr/>
          </p:nvSpPr>
          <p:spPr>
            <a:xfrm>
              <a:off x="69299" y="196083"/>
              <a:ext cx="736200" cy="5130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2500"/>
                <a:buFont typeface="Arial"/>
                <a:buNone/>
              </a:pPr>
              <a:r>
                <a:rPr lang="en-US" sz="2500" b="0" i="0" u="none" strike="noStrike" cap="none">
                  <a:solidFill>
                    <a:srgbClr val="000000"/>
                  </a:solidFill>
                  <a:latin typeface="Merriweather"/>
                  <a:ea typeface="Merriweather"/>
                  <a:cs typeface="Merriweather"/>
                  <a:sym typeface="Merriweather"/>
                </a:rPr>
                <a:t>04</a:t>
              </a:r>
              <a:endParaRPr sz="1400" b="0" i="0" u="none" strike="noStrike" cap="none">
                <a:solidFill>
                  <a:srgbClr val="000000"/>
                </a:solidFill>
                <a:latin typeface="Merriweather"/>
                <a:ea typeface="Merriweather"/>
                <a:cs typeface="Merriweather"/>
                <a:sym typeface="Merriweather"/>
              </a:endParaRPr>
            </a:p>
          </p:txBody>
        </p:sp>
      </p:grpSp>
      <p:sp>
        <p:nvSpPr>
          <p:cNvPr id="207" name="Google Shape;207;p18"/>
          <p:cNvSpPr txBox="1"/>
          <p:nvPr/>
        </p:nvSpPr>
        <p:spPr>
          <a:xfrm>
            <a:off x="13703875" y="4753913"/>
            <a:ext cx="3364800" cy="590931"/>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2500"/>
              <a:buFont typeface="Arial"/>
              <a:buNone/>
            </a:pPr>
            <a:r>
              <a:rPr lang="en-US" sz="3200" b="0" i="0" u="none" strike="noStrike" cap="none" dirty="0">
                <a:solidFill>
                  <a:srgbClr val="000000"/>
                </a:solidFill>
                <a:latin typeface="Merriweather"/>
                <a:ea typeface="Merriweather"/>
                <a:cs typeface="Merriweather"/>
                <a:sym typeface="Merriweather"/>
              </a:rPr>
              <a:t>RECOVERY</a:t>
            </a:r>
            <a:endParaRPr sz="1800" b="0" i="0" u="none" strike="noStrike" cap="none" dirty="0">
              <a:solidFill>
                <a:srgbClr val="000000"/>
              </a:solidFill>
              <a:latin typeface="Merriweather"/>
              <a:ea typeface="Merriweather"/>
              <a:cs typeface="Merriweather"/>
              <a:sym typeface="Merriweather"/>
            </a:endParaRPr>
          </a:p>
        </p:txBody>
      </p:sp>
      <p:sp>
        <p:nvSpPr>
          <p:cNvPr id="208" name="Google Shape;208;p18"/>
          <p:cNvSpPr txBox="1"/>
          <p:nvPr/>
        </p:nvSpPr>
        <p:spPr>
          <a:xfrm>
            <a:off x="9415317" y="4753913"/>
            <a:ext cx="3364800" cy="590931"/>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2500"/>
              <a:buFont typeface="Arial"/>
              <a:buNone/>
            </a:pPr>
            <a:r>
              <a:rPr lang="en-US" sz="3200" b="0" i="0" u="none" strike="noStrike" cap="none" dirty="0">
                <a:solidFill>
                  <a:srgbClr val="000000"/>
                </a:solidFill>
                <a:latin typeface="Merriweather"/>
                <a:ea typeface="Merriweather"/>
                <a:cs typeface="Merriweather"/>
                <a:sym typeface="Merriweather"/>
              </a:rPr>
              <a:t>LITIGATION</a:t>
            </a:r>
            <a:endParaRPr sz="1800" b="0" i="0" u="none" strike="noStrike" cap="none" dirty="0">
              <a:solidFill>
                <a:srgbClr val="000000"/>
              </a:solidFill>
              <a:latin typeface="Merriweather"/>
              <a:ea typeface="Merriweather"/>
              <a:cs typeface="Merriweather"/>
              <a:sym typeface="Merriweather"/>
            </a:endParaRPr>
          </a:p>
        </p:txBody>
      </p:sp>
      <p:sp>
        <p:nvSpPr>
          <p:cNvPr id="209" name="Google Shape;209;p18"/>
          <p:cNvSpPr txBox="1"/>
          <p:nvPr/>
        </p:nvSpPr>
        <p:spPr>
          <a:xfrm>
            <a:off x="914400" y="1271587"/>
            <a:ext cx="10742100" cy="1310359"/>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6500" b="0" i="0" u="none" strike="noStrike" cap="none" dirty="0">
                <a:solidFill>
                  <a:srgbClr val="000000"/>
                </a:solidFill>
                <a:latin typeface="Merriweather"/>
                <a:ea typeface="Merriweather"/>
                <a:cs typeface="Merriweather"/>
                <a:sym typeface="Merriweather"/>
              </a:rPr>
              <a:t>STAGES </a:t>
            </a:r>
            <a:endParaRPr sz="1400" b="0" i="0" u="none" strike="noStrike" cap="none" dirty="0">
              <a:solidFill>
                <a:srgbClr val="000000"/>
              </a:solidFill>
              <a:latin typeface="Merriweather"/>
              <a:ea typeface="Merriweather"/>
              <a:cs typeface="Merriweather"/>
              <a:sym typeface="Merriweather"/>
            </a:endParaRPr>
          </a:p>
        </p:txBody>
      </p:sp>
      <p:cxnSp>
        <p:nvCxnSpPr>
          <p:cNvPr id="210" name="Google Shape;210;p18"/>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Tree>
    <p:extLst>
      <p:ext uri="{BB962C8B-B14F-4D97-AF65-F5344CB8AC3E}">
        <p14:creationId xmlns:p14="http://schemas.microsoft.com/office/powerpoint/2010/main" val="3070875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400" y="733425"/>
            <a:ext cx="10742100" cy="1310359"/>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6500" b="0" i="0" u="none" strike="noStrike" cap="none" dirty="0">
                <a:solidFill>
                  <a:srgbClr val="000000"/>
                </a:solidFill>
                <a:latin typeface="Merriweather"/>
                <a:ea typeface="Merriweather"/>
                <a:cs typeface="Merriweather"/>
                <a:sym typeface="Merriweather"/>
              </a:rPr>
              <a:t>Options to Enter Premises</a:t>
            </a:r>
            <a:endParaRPr sz="1400" b="0" i="0" u="none" strike="noStrike" cap="none" dirty="0">
              <a:solidFill>
                <a:srgbClr val="000000"/>
              </a:solidFill>
              <a:latin typeface="Merriweather"/>
              <a:ea typeface="Merriweather"/>
              <a:cs typeface="Merriweather"/>
              <a:sym typeface="Merriweather"/>
            </a:endParaRPr>
          </a:p>
        </p:txBody>
      </p:sp>
      <p:sp>
        <p:nvSpPr>
          <p:cNvPr id="100" name="Google Shape;100;p14"/>
          <p:cNvSpPr txBox="1"/>
          <p:nvPr/>
        </p:nvSpPr>
        <p:spPr>
          <a:xfrm>
            <a:off x="532450" y="7301874"/>
            <a:ext cx="4957500" cy="1085810"/>
          </a:xfrm>
          <a:prstGeom prst="rect">
            <a:avLst/>
          </a:prstGeom>
          <a:noFill/>
          <a:ln>
            <a:noFill/>
          </a:ln>
        </p:spPr>
        <p:txBody>
          <a:bodyPr spcFirstLastPara="1" wrap="square" lIns="0" tIns="0" rIns="0" bIns="0" anchor="t" anchorCtr="0">
            <a:spAutoFit/>
          </a:bodyPr>
          <a:lstStyle/>
          <a:p>
            <a:pPr marL="0" marR="0" lvl="0" indent="0" algn="ctr" rtl="0">
              <a:lnSpc>
                <a:spcPct val="126000"/>
              </a:lnSpc>
              <a:spcBef>
                <a:spcPts val="0"/>
              </a:spcBef>
              <a:spcAft>
                <a:spcPts val="0"/>
              </a:spcAft>
              <a:buClr>
                <a:srgbClr val="000000"/>
              </a:buClr>
              <a:buSzPts val="2000"/>
              <a:buFont typeface="Arial"/>
              <a:buNone/>
            </a:pPr>
            <a:r>
              <a:rPr lang="en-IN" sz="2800" b="0" i="0" u="none" strike="noStrike" cap="none" dirty="0">
                <a:solidFill>
                  <a:srgbClr val="000000"/>
                </a:solidFill>
                <a:latin typeface="Alegreya Sans Medium"/>
                <a:ea typeface="Alegreya Sans Medium"/>
                <a:cs typeface="Alegreya Sans Medium"/>
                <a:sym typeface="Alegreya Sans Medium"/>
              </a:rPr>
              <a:t>Normal power to access documents etc of registered person </a:t>
            </a:r>
            <a:endParaRPr sz="1800" b="0" i="0" u="none" strike="noStrike" cap="none" dirty="0">
              <a:solidFill>
                <a:srgbClr val="000000"/>
              </a:solidFill>
              <a:latin typeface="Alegreya Sans Medium"/>
              <a:ea typeface="Alegreya Sans Medium"/>
              <a:cs typeface="Alegreya Sans Medium"/>
              <a:sym typeface="Alegreya Sans Medium"/>
            </a:endParaRPr>
          </a:p>
        </p:txBody>
      </p:sp>
      <p:sp>
        <p:nvSpPr>
          <p:cNvPr id="101" name="Google Shape;101;p14"/>
          <p:cNvSpPr txBox="1"/>
          <p:nvPr/>
        </p:nvSpPr>
        <p:spPr>
          <a:xfrm>
            <a:off x="11656475" y="7320927"/>
            <a:ext cx="4698600" cy="1628716"/>
          </a:xfrm>
          <a:prstGeom prst="rect">
            <a:avLst/>
          </a:prstGeom>
          <a:noFill/>
          <a:ln>
            <a:noFill/>
          </a:ln>
        </p:spPr>
        <p:txBody>
          <a:bodyPr spcFirstLastPara="1" wrap="square" lIns="0" tIns="0" rIns="0" bIns="0" anchor="t" anchorCtr="0">
            <a:spAutoFit/>
          </a:bodyPr>
          <a:lstStyle/>
          <a:p>
            <a:pPr marL="0" marR="0" lvl="0" indent="0" algn="ctr" rtl="0">
              <a:lnSpc>
                <a:spcPct val="126000"/>
              </a:lnSpc>
              <a:spcBef>
                <a:spcPts val="0"/>
              </a:spcBef>
              <a:spcAft>
                <a:spcPts val="0"/>
              </a:spcAft>
              <a:buClr>
                <a:srgbClr val="000000"/>
              </a:buClr>
              <a:buSzPts val="2000"/>
              <a:buFont typeface="Arial"/>
              <a:buNone/>
            </a:pPr>
            <a:r>
              <a:rPr lang="en-IN" sz="2800" b="0" i="0" u="none" strike="noStrike" cap="none" dirty="0">
                <a:solidFill>
                  <a:srgbClr val="000000"/>
                </a:solidFill>
                <a:latin typeface="Alegreya Sans Medium"/>
                <a:ea typeface="Alegreya Sans Medium"/>
                <a:cs typeface="Alegreya Sans Medium"/>
                <a:sym typeface="Alegreya Sans Medium"/>
              </a:rPr>
              <a:t>To Search and Seize  goods liable for confiscation or useful documents </a:t>
            </a:r>
            <a:endParaRPr sz="1800" b="0" i="0" u="none" strike="noStrike" cap="none" dirty="0">
              <a:solidFill>
                <a:srgbClr val="000000"/>
              </a:solidFill>
              <a:latin typeface="Alegreya Sans Medium"/>
              <a:ea typeface="Alegreya Sans Medium"/>
              <a:cs typeface="Alegreya Sans Medium"/>
              <a:sym typeface="Alegreya Sans Medium"/>
            </a:endParaRPr>
          </a:p>
        </p:txBody>
      </p:sp>
      <p:sp>
        <p:nvSpPr>
          <p:cNvPr id="102" name="Google Shape;102;p14"/>
          <p:cNvSpPr txBox="1"/>
          <p:nvPr/>
        </p:nvSpPr>
        <p:spPr>
          <a:xfrm>
            <a:off x="2259969" y="4547544"/>
            <a:ext cx="1502400" cy="118186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2900"/>
              <a:buFont typeface="Arial"/>
              <a:buNone/>
            </a:pPr>
            <a:r>
              <a:rPr lang="en-US" sz="3200" b="0" i="0" u="none" strike="noStrike" cap="none" dirty="0">
                <a:solidFill>
                  <a:srgbClr val="000000"/>
                </a:solidFill>
                <a:latin typeface="Alegreya Sans Medium"/>
                <a:ea typeface="Alegreya Sans Medium"/>
                <a:cs typeface="Alegreya Sans Medium"/>
                <a:sym typeface="Alegreya Sans Medium"/>
              </a:rPr>
              <a:t>ACCESS </a:t>
            </a:r>
          </a:p>
          <a:p>
            <a:pPr marL="0" marR="0" lvl="0" indent="0" algn="ctr" rtl="0">
              <a:lnSpc>
                <a:spcPct val="120000"/>
              </a:lnSpc>
              <a:spcBef>
                <a:spcPts val="0"/>
              </a:spcBef>
              <a:spcAft>
                <a:spcPts val="0"/>
              </a:spcAft>
              <a:buClr>
                <a:srgbClr val="000000"/>
              </a:buClr>
              <a:buSzPts val="2900"/>
              <a:buFont typeface="Arial"/>
              <a:buNone/>
            </a:pPr>
            <a:r>
              <a:rPr lang="en-US" sz="3200" b="0" i="0" u="none" strike="noStrike" cap="none" dirty="0">
                <a:solidFill>
                  <a:srgbClr val="000000"/>
                </a:solidFill>
                <a:latin typeface="Alegreya Sans Medium"/>
                <a:ea typeface="Alegreya Sans Medium"/>
                <a:cs typeface="Alegreya Sans Medium"/>
                <a:sym typeface="Alegreya Sans Medium"/>
              </a:rPr>
              <a:t>U/S. 71</a:t>
            </a:r>
            <a:endParaRPr sz="1600" b="0" i="0" u="none" strike="noStrike" cap="none" dirty="0">
              <a:solidFill>
                <a:srgbClr val="000000"/>
              </a:solidFill>
              <a:latin typeface="Alegreya Sans Medium"/>
              <a:ea typeface="Alegreya Sans Medium"/>
              <a:cs typeface="Alegreya Sans Medium"/>
              <a:sym typeface="Alegreya Sans Medium"/>
            </a:endParaRPr>
          </a:p>
        </p:txBody>
      </p:sp>
      <p:sp>
        <p:nvSpPr>
          <p:cNvPr id="103" name="Google Shape;103;p14"/>
          <p:cNvSpPr txBox="1"/>
          <p:nvPr/>
        </p:nvSpPr>
        <p:spPr>
          <a:xfrm>
            <a:off x="5876775" y="7320927"/>
            <a:ext cx="4959600" cy="1085810"/>
          </a:xfrm>
          <a:prstGeom prst="rect">
            <a:avLst/>
          </a:prstGeom>
          <a:noFill/>
          <a:ln>
            <a:noFill/>
          </a:ln>
        </p:spPr>
        <p:txBody>
          <a:bodyPr spcFirstLastPara="1" wrap="square" lIns="0" tIns="0" rIns="0" bIns="0" anchor="t" anchorCtr="0">
            <a:spAutoFit/>
          </a:bodyPr>
          <a:lstStyle/>
          <a:p>
            <a:pPr marL="0" marR="0" lvl="0" indent="0" algn="ctr" rtl="0">
              <a:lnSpc>
                <a:spcPct val="126000"/>
              </a:lnSpc>
              <a:spcBef>
                <a:spcPts val="0"/>
              </a:spcBef>
              <a:spcAft>
                <a:spcPts val="0"/>
              </a:spcAft>
              <a:buClr>
                <a:srgbClr val="000000"/>
              </a:buClr>
              <a:buSzPts val="2000"/>
              <a:buFont typeface="Arial"/>
              <a:buNone/>
            </a:pPr>
            <a:r>
              <a:rPr lang="en-US" sz="2800" b="0" i="0" u="none" strike="noStrike" cap="none" dirty="0">
                <a:solidFill>
                  <a:srgbClr val="000000"/>
                </a:solidFill>
                <a:latin typeface="Alegreya Sans Medium"/>
                <a:ea typeface="Alegreya Sans Medium"/>
                <a:cs typeface="Alegreya Sans Medium"/>
                <a:sym typeface="Alegreya Sans Medium"/>
              </a:rPr>
              <a:t>To inspect a place of business of taxable person</a:t>
            </a:r>
            <a:endParaRPr sz="1800" b="0" i="0" u="none" strike="noStrike" cap="none" dirty="0">
              <a:solidFill>
                <a:srgbClr val="000000"/>
              </a:solidFill>
              <a:latin typeface="Alegreya Sans Medium"/>
              <a:ea typeface="Alegreya Sans Medium"/>
              <a:cs typeface="Alegreya Sans Medium"/>
              <a:sym typeface="Alegreya Sans Medium"/>
            </a:endParaRPr>
          </a:p>
        </p:txBody>
      </p:sp>
      <p:sp>
        <p:nvSpPr>
          <p:cNvPr id="104" name="Google Shape;104;p14"/>
          <p:cNvSpPr txBox="1"/>
          <p:nvPr/>
        </p:nvSpPr>
        <p:spPr>
          <a:xfrm>
            <a:off x="6251776" y="4546204"/>
            <a:ext cx="4152300" cy="118186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2900"/>
              <a:buFont typeface="Arial"/>
              <a:buNone/>
            </a:pPr>
            <a:r>
              <a:rPr lang="en-US" sz="3200" dirty="0">
                <a:latin typeface="Alegreya Sans Medium"/>
                <a:ea typeface="Alegreya Sans Medium"/>
                <a:cs typeface="Alegreya Sans Medium"/>
                <a:sym typeface="Alegreya Sans Medium"/>
              </a:rPr>
              <a:t>INSPECTION </a:t>
            </a:r>
          </a:p>
          <a:p>
            <a:pPr marL="0" marR="0" lvl="0" indent="0" algn="ctr" rtl="0">
              <a:lnSpc>
                <a:spcPct val="120000"/>
              </a:lnSpc>
              <a:spcBef>
                <a:spcPts val="0"/>
              </a:spcBef>
              <a:spcAft>
                <a:spcPts val="0"/>
              </a:spcAft>
              <a:buClr>
                <a:srgbClr val="000000"/>
              </a:buClr>
              <a:buSzPts val="2900"/>
              <a:buFont typeface="Arial"/>
              <a:buNone/>
            </a:pPr>
            <a:r>
              <a:rPr lang="en-US" sz="3200" dirty="0">
                <a:latin typeface="Alegreya Sans Medium"/>
                <a:ea typeface="Alegreya Sans Medium"/>
                <a:cs typeface="Alegreya Sans Medium"/>
                <a:sym typeface="Alegreya Sans Medium"/>
              </a:rPr>
              <a:t>U/S. 67(1)</a:t>
            </a:r>
            <a:endParaRPr sz="1600" b="0" i="0" u="none" strike="noStrike" cap="none" dirty="0">
              <a:solidFill>
                <a:srgbClr val="000000"/>
              </a:solidFill>
              <a:latin typeface="Alegreya Sans Medium"/>
              <a:ea typeface="Alegreya Sans Medium"/>
              <a:cs typeface="Alegreya Sans Medium"/>
              <a:sym typeface="Alegreya Sans Medium"/>
            </a:endParaRPr>
          </a:p>
        </p:txBody>
      </p:sp>
      <p:sp>
        <p:nvSpPr>
          <p:cNvPr id="105" name="Google Shape;105;p14"/>
          <p:cNvSpPr txBox="1"/>
          <p:nvPr/>
        </p:nvSpPr>
        <p:spPr>
          <a:xfrm>
            <a:off x="12696566" y="4607969"/>
            <a:ext cx="2618400" cy="118186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2900"/>
              <a:buFont typeface="Arial"/>
              <a:buNone/>
            </a:pPr>
            <a:r>
              <a:rPr lang="en-US" sz="3200" b="0" i="0" u="none" strike="noStrike" cap="none" dirty="0">
                <a:solidFill>
                  <a:srgbClr val="000000"/>
                </a:solidFill>
                <a:latin typeface="Alegreya Sans Medium"/>
                <a:ea typeface="Alegreya Sans Medium"/>
                <a:cs typeface="Alegreya Sans Medium"/>
                <a:sym typeface="Alegreya Sans Medium"/>
              </a:rPr>
              <a:t>SEARCH </a:t>
            </a:r>
          </a:p>
          <a:p>
            <a:pPr marL="0" marR="0" lvl="0" indent="0" algn="ctr" rtl="0">
              <a:lnSpc>
                <a:spcPct val="120000"/>
              </a:lnSpc>
              <a:spcBef>
                <a:spcPts val="0"/>
              </a:spcBef>
              <a:spcAft>
                <a:spcPts val="0"/>
              </a:spcAft>
              <a:buClr>
                <a:srgbClr val="000000"/>
              </a:buClr>
              <a:buSzPts val="2900"/>
              <a:buFont typeface="Arial"/>
              <a:buNone/>
            </a:pPr>
            <a:r>
              <a:rPr lang="en-US" sz="3200" dirty="0">
                <a:latin typeface="Alegreya Sans Medium"/>
                <a:ea typeface="Alegreya Sans Medium"/>
                <a:cs typeface="Alegreya Sans Medium"/>
                <a:sym typeface="Alegreya Sans Medium"/>
              </a:rPr>
              <a:t>U/S. 67(2)</a:t>
            </a:r>
            <a:endParaRPr sz="1600" b="0" i="0" u="none" strike="noStrike" cap="none" dirty="0">
              <a:solidFill>
                <a:srgbClr val="000000"/>
              </a:solidFill>
              <a:latin typeface="Alegreya Sans Medium"/>
              <a:ea typeface="Alegreya Sans Medium"/>
              <a:cs typeface="Alegreya Sans Medium"/>
              <a:sym typeface="Alegreya Sans Medium"/>
            </a:endParaRPr>
          </a:p>
        </p:txBody>
      </p:sp>
      <p:cxnSp>
        <p:nvCxnSpPr>
          <p:cNvPr id="106" name="Google Shape;106;p14"/>
          <p:cNvCxnSpPr/>
          <p:nvPr/>
        </p:nvCxnSpPr>
        <p:spPr>
          <a:xfrm>
            <a:off x="2387762" y="6099554"/>
            <a:ext cx="1246814" cy="0"/>
          </a:xfrm>
          <a:prstGeom prst="straightConnector1">
            <a:avLst/>
          </a:prstGeom>
          <a:noFill/>
          <a:ln w="28575" cap="flat" cmpd="sng">
            <a:solidFill>
              <a:srgbClr val="CFC9BD"/>
            </a:solidFill>
            <a:prstDash val="solid"/>
            <a:round/>
            <a:headEnd type="none" w="sm" len="sm"/>
            <a:tailEnd type="none" w="sm" len="sm"/>
          </a:ln>
        </p:spPr>
      </p:cxnSp>
      <p:cxnSp>
        <p:nvCxnSpPr>
          <p:cNvPr id="107" name="Google Shape;107;p14"/>
          <p:cNvCxnSpPr/>
          <p:nvPr/>
        </p:nvCxnSpPr>
        <p:spPr>
          <a:xfrm>
            <a:off x="7733117" y="6099554"/>
            <a:ext cx="1246814" cy="0"/>
          </a:xfrm>
          <a:prstGeom prst="straightConnector1">
            <a:avLst/>
          </a:prstGeom>
          <a:noFill/>
          <a:ln w="28575" cap="flat" cmpd="sng">
            <a:solidFill>
              <a:srgbClr val="CFC9BD"/>
            </a:solidFill>
            <a:prstDash val="solid"/>
            <a:round/>
            <a:headEnd type="none" w="sm" len="sm"/>
            <a:tailEnd type="none" w="sm" len="sm"/>
          </a:ln>
        </p:spPr>
      </p:cxnSp>
      <p:cxnSp>
        <p:nvCxnSpPr>
          <p:cNvPr id="108" name="Google Shape;108;p14"/>
          <p:cNvCxnSpPr/>
          <p:nvPr/>
        </p:nvCxnSpPr>
        <p:spPr>
          <a:xfrm>
            <a:off x="13382359" y="6099554"/>
            <a:ext cx="1246814" cy="0"/>
          </a:xfrm>
          <a:prstGeom prst="straightConnector1">
            <a:avLst/>
          </a:prstGeom>
          <a:noFill/>
          <a:ln w="28575" cap="flat" cmpd="sng">
            <a:solidFill>
              <a:srgbClr val="CFC9BD"/>
            </a:solidFill>
            <a:prstDash val="solid"/>
            <a:round/>
            <a:headEnd type="none" w="sm" len="sm"/>
            <a:tailEnd type="none" w="sm" len="sm"/>
          </a:ln>
        </p:spPr>
      </p:cxn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Tree>
    <p:extLst>
      <p:ext uri="{BB962C8B-B14F-4D97-AF65-F5344CB8AC3E}">
        <p14:creationId xmlns:p14="http://schemas.microsoft.com/office/powerpoint/2010/main" val="2909796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967637"/>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4800" b="0" i="0" u="none" strike="noStrike" cap="none" dirty="0">
                <a:solidFill>
                  <a:srgbClr val="000000"/>
                </a:solidFill>
                <a:latin typeface="Merriweather"/>
                <a:ea typeface="Merriweather"/>
                <a:cs typeface="Merriweather"/>
                <a:sym typeface="Merriweather"/>
              </a:rPr>
              <a:t>ACCESS OF BUSINESS PREMISE SECTION 71 </a:t>
            </a:r>
            <a:endParaRPr sz="1050" b="0" i="0" u="none" strike="noStrike" cap="none" dirty="0">
              <a:solidFill>
                <a:srgbClr val="000000"/>
              </a:solidFill>
              <a:latin typeface="Merriweather"/>
              <a:ea typeface="Merriweather"/>
              <a:cs typeface="Merriweather"/>
              <a:sym typeface="Merriweather"/>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1484850" y="2630735"/>
            <a:ext cx="13959281" cy="5644622"/>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GB" sz="3500" b="0" i="0" dirty="0">
                <a:solidFill>
                  <a:srgbClr val="000000"/>
                </a:solidFill>
                <a:effectLst/>
                <a:latin typeface="Arial" panose="020B0604020202020204" pitchFamily="34" charset="0"/>
              </a:rPr>
              <a:t>(1) Any officer under this Act, </a:t>
            </a:r>
            <a:r>
              <a:rPr lang="en-GB" sz="3500" b="1" i="0" u="sng" dirty="0">
                <a:solidFill>
                  <a:srgbClr val="000000"/>
                </a:solidFill>
                <a:effectLst/>
                <a:latin typeface="Arial" panose="020B0604020202020204" pitchFamily="34" charset="0"/>
              </a:rPr>
              <a:t>authorised </a:t>
            </a:r>
            <a:r>
              <a:rPr lang="en-GB" sz="3500" b="0" i="0" dirty="0">
                <a:solidFill>
                  <a:srgbClr val="000000"/>
                </a:solidFill>
                <a:effectLst/>
                <a:latin typeface="Arial" panose="020B0604020202020204" pitchFamily="34" charset="0"/>
              </a:rPr>
              <a:t>by the proper officer not below the rank of </a:t>
            </a:r>
            <a:r>
              <a:rPr lang="en-GB" sz="3500" b="1" i="0" u="sng" dirty="0">
                <a:solidFill>
                  <a:srgbClr val="000000"/>
                </a:solidFill>
                <a:effectLst/>
                <a:latin typeface="Arial" panose="020B0604020202020204" pitchFamily="34" charset="0"/>
              </a:rPr>
              <a:t>Joint Commissioner</a:t>
            </a:r>
            <a:r>
              <a:rPr lang="en-GB" sz="3500" b="0" i="0" dirty="0">
                <a:solidFill>
                  <a:srgbClr val="000000"/>
                </a:solidFill>
                <a:effectLst/>
                <a:latin typeface="Arial" panose="020B0604020202020204" pitchFamily="34" charset="0"/>
              </a:rPr>
              <a:t>, shall have access </a:t>
            </a:r>
            <a:r>
              <a:rPr lang="en-GB" sz="3500" b="0" i="0" u="sng" dirty="0">
                <a:solidFill>
                  <a:srgbClr val="000000"/>
                </a:solidFill>
                <a:effectLst/>
                <a:latin typeface="Arial" panose="020B0604020202020204" pitchFamily="34" charset="0"/>
              </a:rPr>
              <a:t>to any place of business</a:t>
            </a:r>
            <a:r>
              <a:rPr lang="en-GB" sz="3500" b="0" i="0" dirty="0">
                <a:solidFill>
                  <a:srgbClr val="000000"/>
                </a:solidFill>
                <a:effectLst/>
                <a:latin typeface="Arial" panose="020B0604020202020204" pitchFamily="34" charset="0"/>
              </a:rPr>
              <a:t> of a </a:t>
            </a:r>
            <a:r>
              <a:rPr lang="en-GB" sz="3500" b="0" i="0" u="sng" dirty="0">
                <a:solidFill>
                  <a:srgbClr val="000000"/>
                </a:solidFill>
                <a:effectLst/>
                <a:latin typeface="Arial" panose="020B0604020202020204" pitchFamily="34" charset="0"/>
              </a:rPr>
              <a:t>registered person </a:t>
            </a:r>
            <a:r>
              <a:rPr lang="en-GB" sz="3500" b="0" i="0" dirty="0">
                <a:solidFill>
                  <a:srgbClr val="000000"/>
                </a:solidFill>
                <a:effectLst/>
                <a:latin typeface="Arial" panose="020B0604020202020204" pitchFamily="34" charset="0"/>
              </a:rPr>
              <a:t>to inspect </a:t>
            </a:r>
            <a:r>
              <a:rPr lang="en-GB" sz="3500" b="0" i="0" u="sng" dirty="0">
                <a:solidFill>
                  <a:srgbClr val="000000"/>
                </a:solidFill>
                <a:effectLst/>
                <a:latin typeface="Arial" panose="020B0604020202020204" pitchFamily="34" charset="0"/>
              </a:rPr>
              <a:t>books of account, documents, computers, computer programs, computer software </a:t>
            </a:r>
            <a:r>
              <a:rPr lang="en-GB" sz="3500" b="0" i="0" dirty="0">
                <a:solidFill>
                  <a:srgbClr val="000000"/>
                </a:solidFill>
                <a:effectLst/>
                <a:latin typeface="Arial" panose="020B0604020202020204" pitchFamily="34" charset="0"/>
              </a:rPr>
              <a:t>whether installed in a computer or otherwise and </a:t>
            </a:r>
            <a:r>
              <a:rPr lang="en-GB" sz="3500" b="0" i="0" u="sng" dirty="0">
                <a:solidFill>
                  <a:srgbClr val="000000"/>
                </a:solidFill>
                <a:effectLst/>
                <a:latin typeface="Arial" panose="020B0604020202020204" pitchFamily="34" charset="0"/>
              </a:rPr>
              <a:t>such other things </a:t>
            </a:r>
            <a:r>
              <a:rPr lang="en-GB" sz="3500" b="0" i="0" dirty="0">
                <a:solidFill>
                  <a:srgbClr val="000000"/>
                </a:solidFill>
                <a:effectLst/>
                <a:latin typeface="Arial" panose="020B0604020202020204" pitchFamily="34" charset="0"/>
              </a:rPr>
              <a:t>as he may require and which may be available at such place, for the </a:t>
            </a:r>
            <a:r>
              <a:rPr lang="en-GB" sz="3500" b="1" i="0" u="sng" dirty="0">
                <a:solidFill>
                  <a:srgbClr val="000000"/>
                </a:solidFill>
                <a:effectLst/>
                <a:latin typeface="Arial" panose="020B0604020202020204" pitchFamily="34" charset="0"/>
              </a:rPr>
              <a:t>purposes of carrying out any audit, scrutiny, verification and checks </a:t>
            </a:r>
            <a:r>
              <a:rPr lang="en-GB" sz="3500" b="0" i="0" dirty="0">
                <a:solidFill>
                  <a:srgbClr val="000000"/>
                </a:solidFill>
                <a:effectLst/>
                <a:latin typeface="Arial" panose="020B0604020202020204" pitchFamily="34" charset="0"/>
              </a:rPr>
              <a:t>as may be necessary to safeguard the interest of revenue.</a:t>
            </a:r>
          </a:p>
        </p:txBody>
      </p:sp>
    </p:spTree>
    <p:extLst>
      <p:ext uri="{BB962C8B-B14F-4D97-AF65-F5344CB8AC3E}">
        <p14:creationId xmlns:p14="http://schemas.microsoft.com/office/powerpoint/2010/main" val="3172266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967637"/>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4800" b="0" i="0" u="none" strike="noStrike" cap="none" dirty="0">
                <a:solidFill>
                  <a:srgbClr val="000000"/>
                </a:solidFill>
                <a:latin typeface="Merriweather"/>
                <a:ea typeface="Merriweather"/>
                <a:cs typeface="Merriweather"/>
                <a:sym typeface="Merriweather"/>
              </a:rPr>
              <a:t>INSPECTION SECTION 67(1) </a:t>
            </a:r>
            <a:endParaRPr sz="1050" b="0" i="0" u="none" strike="noStrike" cap="none" dirty="0">
              <a:solidFill>
                <a:srgbClr val="000000"/>
              </a:solidFill>
              <a:latin typeface="Merriweather"/>
              <a:ea typeface="Merriweather"/>
              <a:cs typeface="Merriweather"/>
              <a:sym typeface="Merriweather"/>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1484850" y="2630735"/>
            <a:ext cx="13959281" cy="7386638"/>
          </a:xfrm>
          <a:prstGeom prst="rect">
            <a:avLst/>
          </a:prstGeom>
          <a:noFill/>
          <a:ln>
            <a:noFill/>
          </a:ln>
        </p:spPr>
        <p:txBody>
          <a:bodyPr spcFirstLastPara="1" wrap="square" lIns="0" tIns="0" rIns="0" bIns="0" anchor="t" anchorCtr="0">
            <a:spAutoFit/>
          </a:bodyPr>
          <a:lstStyle/>
          <a:p>
            <a:pPr algn="l"/>
            <a:r>
              <a:rPr lang="en-GB" sz="3000" b="0" i="0" dirty="0">
                <a:solidFill>
                  <a:srgbClr val="000000"/>
                </a:solidFill>
                <a:effectLst/>
                <a:latin typeface="Arial" panose="020B0604020202020204" pitchFamily="34" charset="0"/>
              </a:rPr>
              <a:t>(1) Where the proper officer, not below the rank of </a:t>
            </a:r>
            <a:r>
              <a:rPr lang="en-GB" sz="3000" b="1" i="0" dirty="0">
                <a:solidFill>
                  <a:srgbClr val="000000"/>
                </a:solidFill>
                <a:effectLst/>
                <a:latin typeface="Arial" panose="020B0604020202020204" pitchFamily="34" charset="0"/>
              </a:rPr>
              <a:t>Joint Commissioner</a:t>
            </a:r>
            <a:r>
              <a:rPr lang="en-GB" sz="3000" b="0" i="0" dirty="0">
                <a:solidFill>
                  <a:srgbClr val="000000"/>
                </a:solidFill>
                <a:effectLst/>
                <a:latin typeface="Arial" panose="020B0604020202020204" pitchFamily="34" charset="0"/>
              </a:rPr>
              <a:t>, has </a:t>
            </a:r>
            <a:r>
              <a:rPr lang="en-GB" sz="3000" b="1" i="0" u="sng" dirty="0">
                <a:solidFill>
                  <a:srgbClr val="000000"/>
                </a:solidFill>
                <a:effectLst/>
                <a:latin typeface="Arial" panose="020B0604020202020204" pitchFamily="34" charset="0"/>
              </a:rPr>
              <a:t>reasons to believe </a:t>
            </a:r>
            <a:r>
              <a:rPr lang="en-GB" sz="3000" b="0" i="0" dirty="0">
                <a:solidFill>
                  <a:srgbClr val="000000"/>
                </a:solidFill>
                <a:effectLst/>
                <a:latin typeface="Arial" panose="020B0604020202020204" pitchFamily="34" charset="0"/>
              </a:rPr>
              <a:t>that––</a:t>
            </a:r>
          </a:p>
          <a:p>
            <a:pPr marL="457200" algn="l"/>
            <a:r>
              <a:rPr lang="en-GB" sz="3000" b="0" i="0" dirty="0">
                <a:solidFill>
                  <a:srgbClr val="000000"/>
                </a:solidFill>
                <a:effectLst/>
                <a:latin typeface="Arial" panose="020B0604020202020204" pitchFamily="34" charset="0"/>
              </a:rPr>
              <a:t>(a) a taxable person has </a:t>
            </a:r>
            <a:r>
              <a:rPr lang="en-GB" sz="3000" b="1" i="0" dirty="0">
                <a:solidFill>
                  <a:srgbClr val="000000"/>
                </a:solidFill>
                <a:effectLst/>
                <a:latin typeface="Arial" panose="020B0604020202020204" pitchFamily="34" charset="0"/>
              </a:rPr>
              <a:t>suppressed any transaction </a:t>
            </a:r>
            <a:r>
              <a:rPr lang="en-GB" sz="3000" b="0" i="0" dirty="0">
                <a:solidFill>
                  <a:srgbClr val="000000"/>
                </a:solidFill>
                <a:effectLst/>
                <a:latin typeface="Arial" panose="020B0604020202020204" pitchFamily="34" charset="0"/>
              </a:rPr>
              <a:t>relating to supply of goods or services or both or </a:t>
            </a:r>
            <a:r>
              <a:rPr lang="en-GB" sz="3000" b="1" i="0" dirty="0">
                <a:solidFill>
                  <a:srgbClr val="000000"/>
                </a:solidFill>
                <a:effectLst/>
                <a:latin typeface="Arial" panose="020B0604020202020204" pitchFamily="34" charset="0"/>
              </a:rPr>
              <a:t>the stock of goods in hand</a:t>
            </a:r>
            <a:r>
              <a:rPr lang="en-GB" sz="3000" b="0" i="0" dirty="0">
                <a:solidFill>
                  <a:srgbClr val="000000"/>
                </a:solidFill>
                <a:effectLst/>
                <a:latin typeface="Arial" panose="020B0604020202020204" pitchFamily="34" charset="0"/>
              </a:rPr>
              <a:t>, or has claimed </a:t>
            </a:r>
            <a:r>
              <a:rPr lang="en-GB" sz="3000" b="1" i="0" dirty="0">
                <a:solidFill>
                  <a:srgbClr val="000000"/>
                </a:solidFill>
                <a:effectLst/>
                <a:latin typeface="Arial" panose="020B0604020202020204" pitchFamily="34" charset="0"/>
              </a:rPr>
              <a:t>input tax </a:t>
            </a:r>
            <a:r>
              <a:rPr lang="en-GB" sz="3000" b="0" i="0" dirty="0">
                <a:solidFill>
                  <a:srgbClr val="000000"/>
                </a:solidFill>
                <a:effectLst/>
                <a:latin typeface="Arial" panose="020B0604020202020204" pitchFamily="34" charset="0"/>
              </a:rPr>
              <a:t>credit in excess of his entitlement under this Act </a:t>
            </a:r>
            <a:r>
              <a:rPr lang="en-GB" sz="3000" b="1" i="0" dirty="0">
                <a:solidFill>
                  <a:srgbClr val="000000"/>
                </a:solidFill>
                <a:effectLst/>
                <a:latin typeface="Arial" panose="020B0604020202020204" pitchFamily="34" charset="0"/>
              </a:rPr>
              <a:t>or has indulged in contravention o</a:t>
            </a:r>
            <a:r>
              <a:rPr lang="en-GB" sz="3000" b="0" i="0" dirty="0">
                <a:solidFill>
                  <a:srgbClr val="000000"/>
                </a:solidFill>
                <a:effectLst/>
                <a:latin typeface="Arial" panose="020B0604020202020204" pitchFamily="34" charset="0"/>
              </a:rPr>
              <a:t>f any of the provisions of this Act or the rules made thereunder </a:t>
            </a:r>
            <a:r>
              <a:rPr lang="en-GB" sz="3000" b="1" i="0" u="sng" dirty="0">
                <a:solidFill>
                  <a:srgbClr val="000000"/>
                </a:solidFill>
                <a:effectLst/>
                <a:latin typeface="Arial" panose="020B0604020202020204" pitchFamily="34" charset="0"/>
              </a:rPr>
              <a:t>to evade tax under </a:t>
            </a:r>
            <a:r>
              <a:rPr lang="en-GB" sz="3000" b="0" i="0" dirty="0">
                <a:solidFill>
                  <a:srgbClr val="000000"/>
                </a:solidFill>
                <a:effectLst/>
                <a:latin typeface="Arial" panose="020B0604020202020204" pitchFamily="34" charset="0"/>
              </a:rPr>
              <a:t>this Act; or</a:t>
            </a:r>
          </a:p>
          <a:p>
            <a:pPr marL="457200" algn="l"/>
            <a:r>
              <a:rPr lang="en-GB" sz="3000" b="0" i="0" dirty="0">
                <a:solidFill>
                  <a:srgbClr val="000000"/>
                </a:solidFill>
                <a:effectLst/>
                <a:latin typeface="Arial" panose="020B0604020202020204" pitchFamily="34" charset="0"/>
              </a:rPr>
              <a:t>(b) any person engaged in the business of </a:t>
            </a:r>
            <a:r>
              <a:rPr lang="en-GB" sz="3000" b="1" i="0" dirty="0">
                <a:solidFill>
                  <a:srgbClr val="000000"/>
                </a:solidFill>
                <a:effectLst/>
                <a:latin typeface="Arial" panose="020B0604020202020204" pitchFamily="34" charset="0"/>
              </a:rPr>
              <a:t>transporting goods </a:t>
            </a:r>
            <a:r>
              <a:rPr lang="en-GB" sz="3000" b="0" i="0" dirty="0">
                <a:solidFill>
                  <a:srgbClr val="000000"/>
                </a:solidFill>
                <a:effectLst/>
                <a:latin typeface="Arial" panose="020B0604020202020204" pitchFamily="34" charset="0"/>
              </a:rPr>
              <a:t>or an owner or operator of a warehouse or a </a:t>
            </a:r>
            <a:r>
              <a:rPr lang="en-GB" sz="3000" b="0" i="0" dirty="0" err="1">
                <a:solidFill>
                  <a:srgbClr val="000000"/>
                </a:solidFill>
                <a:effectLst/>
                <a:latin typeface="Arial" panose="020B0604020202020204" pitchFamily="34" charset="0"/>
              </a:rPr>
              <a:t>godown</a:t>
            </a:r>
            <a:r>
              <a:rPr lang="en-GB" sz="3000" b="0" i="0" dirty="0">
                <a:solidFill>
                  <a:srgbClr val="000000"/>
                </a:solidFill>
                <a:effectLst/>
                <a:latin typeface="Arial" panose="020B0604020202020204" pitchFamily="34" charset="0"/>
              </a:rPr>
              <a:t> or </a:t>
            </a:r>
            <a:r>
              <a:rPr lang="en-GB" sz="3000" b="1" i="0" dirty="0">
                <a:solidFill>
                  <a:srgbClr val="000000"/>
                </a:solidFill>
                <a:effectLst/>
                <a:latin typeface="Arial" panose="020B0604020202020204" pitchFamily="34" charset="0"/>
              </a:rPr>
              <a:t>any other place </a:t>
            </a:r>
            <a:r>
              <a:rPr lang="en-GB" sz="3000" b="0" i="0" dirty="0">
                <a:solidFill>
                  <a:srgbClr val="000000"/>
                </a:solidFill>
                <a:effectLst/>
                <a:latin typeface="Arial" panose="020B0604020202020204" pitchFamily="34" charset="0"/>
              </a:rPr>
              <a:t>is keeping goods which have </a:t>
            </a:r>
            <a:r>
              <a:rPr lang="en-GB" sz="3000" b="1" i="0" dirty="0">
                <a:solidFill>
                  <a:srgbClr val="000000"/>
                </a:solidFill>
                <a:effectLst/>
                <a:latin typeface="Arial" panose="020B0604020202020204" pitchFamily="34" charset="0"/>
              </a:rPr>
              <a:t>escaped payment of tax </a:t>
            </a:r>
            <a:r>
              <a:rPr lang="en-GB" sz="3000" b="0" i="0" dirty="0">
                <a:solidFill>
                  <a:srgbClr val="000000"/>
                </a:solidFill>
                <a:effectLst/>
                <a:latin typeface="Arial" panose="020B0604020202020204" pitchFamily="34" charset="0"/>
              </a:rPr>
              <a:t>or has kept his accounts or goods in such a manner as is likely to cause evasion of tax payable under this Act,</a:t>
            </a:r>
          </a:p>
          <a:p>
            <a:pPr marL="457200" algn="l"/>
            <a:endParaRPr lang="en-GB" sz="3000" b="0" i="0" dirty="0">
              <a:solidFill>
                <a:srgbClr val="000000"/>
              </a:solidFill>
              <a:effectLst/>
              <a:latin typeface="Arial" panose="020B0604020202020204" pitchFamily="34" charset="0"/>
            </a:endParaRPr>
          </a:p>
          <a:p>
            <a:pPr algn="l"/>
            <a:r>
              <a:rPr lang="en-GB" sz="3000" b="0" i="0" dirty="0">
                <a:solidFill>
                  <a:srgbClr val="000000"/>
                </a:solidFill>
                <a:effectLst/>
                <a:latin typeface="Arial" panose="020B0604020202020204" pitchFamily="34" charset="0"/>
              </a:rPr>
              <a:t>he may </a:t>
            </a:r>
            <a:r>
              <a:rPr lang="en-GB" sz="3000" b="1" i="0" dirty="0">
                <a:solidFill>
                  <a:srgbClr val="000000"/>
                </a:solidFill>
                <a:effectLst/>
                <a:latin typeface="Arial" panose="020B0604020202020204" pitchFamily="34" charset="0"/>
              </a:rPr>
              <a:t>authorise in writing </a:t>
            </a:r>
            <a:r>
              <a:rPr lang="en-GB" sz="3000" b="0" i="0" dirty="0">
                <a:solidFill>
                  <a:srgbClr val="000000"/>
                </a:solidFill>
                <a:effectLst/>
                <a:latin typeface="Arial" panose="020B0604020202020204" pitchFamily="34" charset="0"/>
              </a:rPr>
              <a:t>any other officer of central tax </a:t>
            </a:r>
            <a:r>
              <a:rPr lang="en-GB" sz="3000" b="1" i="0" dirty="0">
                <a:solidFill>
                  <a:srgbClr val="000000"/>
                </a:solidFill>
                <a:effectLst/>
                <a:latin typeface="Arial" panose="020B0604020202020204" pitchFamily="34" charset="0"/>
              </a:rPr>
              <a:t>to inspect any places of business </a:t>
            </a:r>
            <a:r>
              <a:rPr lang="en-GB" sz="3000" b="0" i="0" dirty="0">
                <a:solidFill>
                  <a:srgbClr val="000000"/>
                </a:solidFill>
                <a:effectLst/>
                <a:latin typeface="Arial" panose="020B0604020202020204" pitchFamily="34" charset="0"/>
              </a:rPr>
              <a:t>of the taxable person or the persons engaged in the business of transporting goods or the owner or the operator of warehouse or </a:t>
            </a:r>
            <a:r>
              <a:rPr lang="en-GB" sz="3000" b="0" i="0" dirty="0" err="1">
                <a:solidFill>
                  <a:srgbClr val="000000"/>
                </a:solidFill>
                <a:effectLst/>
                <a:latin typeface="Arial" panose="020B0604020202020204" pitchFamily="34" charset="0"/>
              </a:rPr>
              <a:t>godown</a:t>
            </a:r>
            <a:r>
              <a:rPr lang="en-GB" sz="3000" b="0" i="0" dirty="0">
                <a:solidFill>
                  <a:srgbClr val="000000"/>
                </a:solidFill>
                <a:effectLst/>
                <a:latin typeface="Arial" panose="020B0604020202020204" pitchFamily="34" charset="0"/>
              </a:rPr>
              <a:t> or any other place.</a:t>
            </a:r>
          </a:p>
        </p:txBody>
      </p:sp>
    </p:spTree>
    <p:extLst>
      <p:ext uri="{BB962C8B-B14F-4D97-AF65-F5344CB8AC3E}">
        <p14:creationId xmlns:p14="http://schemas.microsoft.com/office/powerpoint/2010/main" val="2276586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967637"/>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4800" b="0" i="0" u="none" strike="noStrike" cap="none" dirty="0">
                <a:solidFill>
                  <a:srgbClr val="000000"/>
                </a:solidFill>
                <a:latin typeface="Merriweather"/>
                <a:ea typeface="Merriweather"/>
                <a:cs typeface="Merriweather"/>
                <a:sym typeface="Merriweather"/>
              </a:rPr>
              <a:t>SEARCH – SECTION 67(2)</a:t>
            </a:r>
            <a:endParaRPr sz="1050" b="0" i="0" u="none" strike="noStrike" cap="none" dirty="0">
              <a:solidFill>
                <a:srgbClr val="000000"/>
              </a:solidFill>
              <a:latin typeface="Merriweather"/>
              <a:ea typeface="Merriweather"/>
              <a:cs typeface="Merriweather"/>
              <a:sym typeface="Merriweather"/>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1426128" y="1853541"/>
            <a:ext cx="13959281" cy="8063746"/>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GB" sz="4000" b="0" i="0" dirty="0">
                <a:solidFill>
                  <a:srgbClr val="000000"/>
                </a:solidFill>
                <a:effectLst/>
                <a:latin typeface="Arial" panose="020B0604020202020204" pitchFamily="34" charset="0"/>
              </a:rPr>
              <a:t>Where the proper officer, not below the </a:t>
            </a:r>
            <a:r>
              <a:rPr lang="en-GB" sz="4000" b="1" i="0" dirty="0">
                <a:solidFill>
                  <a:srgbClr val="000000"/>
                </a:solidFill>
                <a:effectLst/>
                <a:latin typeface="Arial" panose="020B0604020202020204" pitchFamily="34" charset="0"/>
              </a:rPr>
              <a:t>rank of Joint Commissioner</a:t>
            </a:r>
            <a:r>
              <a:rPr lang="en-GB" sz="4000" b="0" i="0" dirty="0">
                <a:solidFill>
                  <a:srgbClr val="000000"/>
                </a:solidFill>
                <a:effectLst/>
                <a:latin typeface="Arial" panose="020B0604020202020204" pitchFamily="34" charset="0"/>
              </a:rPr>
              <a:t>, </a:t>
            </a:r>
            <a:r>
              <a:rPr lang="en-GB" sz="4000" b="1" i="0" u="sng" dirty="0">
                <a:solidFill>
                  <a:srgbClr val="000000"/>
                </a:solidFill>
                <a:effectLst/>
                <a:latin typeface="Arial" panose="020B0604020202020204" pitchFamily="34" charset="0"/>
              </a:rPr>
              <a:t>either pursuant to an inspection </a:t>
            </a:r>
            <a:r>
              <a:rPr lang="en-GB" sz="4000" b="0" i="0" dirty="0">
                <a:solidFill>
                  <a:srgbClr val="000000"/>
                </a:solidFill>
                <a:effectLst/>
                <a:latin typeface="Arial" panose="020B0604020202020204" pitchFamily="34" charset="0"/>
              </a:rPr>
              <a:t>carried out under sub-section (1) </a:t>
            </a:r>
            <a:r>
              <a:rPr lang="en-GB" sz="4000" b="1" i="0" u="sng" dirty="0">
                <a:solidFill>
                  <a:srgbClr val="000000"/>
                </a:solidFill>
                <a:effectLst/>
                <a:latin typeface="Arial" panose="020B0604020202020204" pitchFamily="34" charset="0"/>
              </a:rPr>
              <a:t>or otherwise</a:t>
            </a:r>
            <a:r>
              <a:rPr lang="en-GB" sz="4000" b="0" i="0" dirty="0">
                <a:solidFill>
                  <a:srgbClr val="000000"/>
                </a:solidFill>
                <a:effectLst/>
                <a:latin typeface="Arial" panose="020B0604020202020204" pitchFamily="34" charset="0"/>
              </a:rPr>
              <a:t>, has </a:t>
            </a:r>
            <a:r>
              <a:rPr lang="en-GB" sz="4000" b="1" i="0" dirty="0">
                <a:solidFill>
                  <a:srgbClr val="000000"/>
                </a:solidFill>
                <a:effectLst/>
                <a:latin typeface="Arial" panose="020B0604020202020204" pitchFamily="34" charset="0"/>
              </a:rPr>
              <a:t>reasons to believe </a:t>
            </a:r>
            <a:r>
              <a:rPr lang="en-GB" sz="4000" b="0" i="0" dirty="0">
                <a:solidFill>
                  <a:srgbClr val="000000"/>
                </a:solidFill>
                <a:effectLst/>
                <a:latin typeface="Arial" panose="020B0604020202020204" pitchFamily="34" charset="0"/>
              </a:rPr>
              <a:t>that any </a:t>
            </a:r>
            <a:r>
              <a:rPr lang="en-GB" sz="4000" b="1" i="0" u="sng" dirty="0">
                <a:solidFill>
                  <a:srgbClr val="000000"/>
                </a:solidFill>
                <a:effectLst/>
                <a:latin typeface="Arial" panose="020B0604020202020204" pitchFamily="34" charset="0"/>
              </a:rPr>
              <a:t>goods liable to confiscation </a:t>
            </a:r>
            <a:r>
              <a:rPr lang="en-GB" sz="4000" b="0" i="0" dirty="0">
                <a:solidFill>
                  <a:srgbClr val="000000"/>
                </a:solidFill>
                <a:effectLst/>
                <a:latin typeface="Arial" panose="020B0604020202020204" pitchFamily="34" charset="0"/>
              </a:rPr>
              <a:t>or any </a:t>
            </a:r>
            <a:r>
              <a:rPr lang="en-GB" sz="4000" b="1" i="0" u="sng" dirty="0">
                <a:solidFill>
                  <a:srgbClr val="000000"/>
                </a:solidFill>
                <a:effectLst/>
                <a:latin typeface="Arial" panose="020B0604020202020204" pitchFamily="34" charset="0"/>
              </a:rPr>
              <a:t>documents or books or things</a:t>
            </a:r>
            <a:r>
              <a:rPr lang="en-GB" sz="4000" b="0" i="0" dirty="0">
                <a:solidFill>
                  <a:srgbClr val="000000"/>
                </a:solidFill>
                <a:effectLst/>
                <a:latin typeface="Arial" panose="020B0604020202020204" pitchFamily="34" charset="0"/>
              </a:rPr>
              <a:t>, which in his opinion shall be useful for or relevant to any proceedings under this Act, </a:t>
            </a:r>
            <a:r>
              <a:rPr lang="en-GB" sz="4000" b="1" i="0" u="sng" dirty="0">
                <a:solidFill>
                  <a:srgbClr val="000000"/>
                </a:solidFill>
                <a:effectLst/>
                <a:latin typeface="Arial" panose="020B0604020202020204" pitchFamily="34" charset="0"/>
              </a:rPr>
              <a:t>are secreted </a:t>
            </a:r>
            <a:r>
              <a:rPr lang="en-GB" sz="4000" b="0" i="0" dirty="0">
                <a:solidFill>
                  <a:srgbClr val="000000"/>
                </a:solidFill>
                <a:effectLst/>
                <a:latin typeface="Arial" panose="020B0604020202020204" pitchFamily="34" charset="0"/>
              </a:rPr>
              <a:t>in </a:t>
            </a:r>
            <a:r>
              <a:rPr lang="en-GB" sz="4000" b="1" i="0" u="sng" dirty="0">
                <a:solidFill>
                  <a:srgbClr val="000000"/>
                </a:solidFill>
                <a:effectLst/>
                <a:latin typeface="Arial" panose="020B0604020202020204" pitchFamily="34" charset="0"/>
              </a:rPr>
              <a:t>any place</a:t>
            </a:r>
            <a:r>
              <a:rPr lang="en-GB" sz="4000" b="0" i="0" dirty="0">
                <a:solidFill>
                  <a:srgbClr val="000000"/>
                </a:solidFill>
                <a:effectLst/>
                <a:latin typeface="Arial" panose="020B0604020202020204" pitchFamily="34" charset="0"/>
              </a:rPr>
              <a:t>, he may </a:t>
            </a:r>
            <a:r>
              <a:rPr lang="en-GB" sz="4000" b="1" i="0" dirty="0">
                <a:solidFill>
                  <a:srgbClr val="000000"/>
                </a:solidFill>
                <a:effectLst/>
                <a:latin typeface="Arial" panose="020B0604020202020204" pitchFamily="34" charset="0"/>
              </a:rPr>
              <a:t>authorise in writing </a:t>
            </a:r>
            <a:r>
              <a:rPr lang="en-GB" sz="4000" b="0" i="0" dirty="0">
                <a:solidFill>
                  <a:srgbClr val="000000"/>
                </a:solidFill>
                <a:effectLst/>
                <a:latin typeface="Arial" panose="020B0604020202020204" pitchFamily="34" charset="0"/>
              </a:rPr>
              <a:t>any other officer of central tax </a:t>
            </a:r>
            <a:r>
              <a:rPr lang="en-GB" sz="4000" b="1" i="0" u="sng" dirty="0">
                <a:solidFill>
                  <a:srgbClr val="000000"/>
                </a:solidFill>
                <a:effectLst/>
                <a:latin typeface="Arial" panose="020B0604020202020204" pitchFamily="34" charset="0"/>
              </a:rPr>
              <a:t>to search and seize </a:t>
            </a:r>
            <a:r>
              <a:rPr lang="en-GB" sz="4000" b="0" i="0" dirty="0">
                <a:solidFill>
                  <a:srgbClr val="000000"/>
                </a:solidFill>
                <a:effectLst/>
                <a:latin typeface="Arial" panose="020B0604020202020204" pitchFamily="34" charset="0"/>
              </a:rPr>
              <a:t>or may himself search and seize such goods, documents or books or things:</a:t>
            </a:r>
            <a:endParaRPr lang="en-GB" sz="32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954976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967637"/>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4800" b="0" i="0" u="none" strike="noStrike" cap="none" dirty="0">
                <a:solidFill>
                  <a:srgbClr val="000000"/>
                </a:solidFill>
                <a:latin typeface="Merriweather"/>
                <a:ea typeface="Merriweather"/>
                <a:cs typeface="Merriweather"/>
                <a:sym typeface="Merriweather"/>
              </a:rPr>
              <a:t>Any othe</a:t>
            </a:r>
            <a:r>
              <a:rPr lang="en-US" sz="4800" dirty="0">
                <a:latin typeface="Merriweather"/>
                <a:ea typeface="Merriweather"/>
                <a:cs typeface="Merriweather"/>
                <a:sym typeface="Merriweather"/>
              </a:rPr>
              <a:t>r power to enter premise?</a:t>
            </a:r>
            <a:endParaRPr sz="1050" b="0" i="0" u="none" strike="noStrike" cap="none" dirty="0">
              <a:solidFill>
                <a:srgbClr val="000000"/>
              </a:solidFill>
              <a:latin typeface="Merriweather"/>
              <a:ea typeface="Merriweather"/>
              <a:cs typeface="Merriweather"/>
              <a:sym typeface="Merriweather"/>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1350627" y="3053167"/>
            <a:ext cx="13959281" cy="1612749"/>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GB" sz="4000" b="0" i="0" dirty="0">
                <a:solidFill>
                  <a:srgbClr val="000000"/>
                </a:solidFill>
                <a:effectLst/>
                <a:latin typeface="Arial" panose="020B0604020202020204" pitchFamily="34" charset="0"/>
              </a:rPr>
              <a:t>Is there any other provision which empowers officer to enter business or other premise? </a:t>
            </a:r>
            <a:endParaRPr lang="en-GB" sz="32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067201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967637"/>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4800" b="0" i="0" u="none" strike="noStrike" cap="none" dirty="0">
                <a:solidFill>
                  <a:srgbClr val="000000"/>
                </a:solidFill>
                <a:latin typeface="Merriweather"/>
                <a:ea typeface="Merriweather"/>
                <a:cs typeface="Merriweather"/>
                <a:sym typeface="Merriweather"/>
              </a:rPr>
              <a:t>Difference </a:t>
            </a:r>
            <a:endParaRPr sz="1050" b="0" i="0" u="none" strike="noStrike" cap="none" dirty="0">
              <a:solidFill>
                <a:srgbClr val="000000"/>
              </a:solidFill>
              <a:latin typeface="Merriweather"/>
              <a:ea typeface="Merriweather"/>
              <a:cs typeface="Merriweather"/>
              <a:sym typeface="Merriweather"/>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graphicFrame>
        <p:nvGraphicFramePr>
          <p:cNvPr id="3" name="Table 3">
            <a:extLst>
              <a:ext uri="{FF2B5EF4-FFF2-40B4-BE49-F238E27FC236}">
                <a16:creationId xmlns:a16="http://schemas.microsoft.com/office/drawing/2014/main" id="{13FA6866-C66A-2C34-9AEF-C16698306817}"/>
              </a:ext>
            </a:extLst>
          </p:cNvPr>
          <p:cNvGraphicFramePr>
            <a:graphicFrameLocks noGrp="1"/>
          </p:cNvGraphicFramePr>
          <p:nvPr>
            <p:extLst>
              <p:ext uri="{D42A27DB-BD31-4B8C-83A1-F6EECF244321}">
                <p14:modId xmlns:p14="http://schemas.microsoft.com/office/powerpoint/2010/main" val="1924807320"/>
              </p:ext>
            </p:extLst>
          </p:nvPr>
        </p:nvGraphicFramePr>
        <p:xfrm>
          <a:off x="1015068" y="2455294"/>
          <a:ext cx="15024681" cy="6705600"/>
        </p:xfrm>
        <a:graphic>
          <a:graphicData uri="http://schemas.openxmlformats.org/drawingml/2006/table">
            <a:tbl>
              <a:tblPr firstRow="1" bandRow="1">
                <a:tableStyleId>{9D7B26C5-4107-4FEC-AEDC-1716B250A1EF}</a:tableStyleId>
              </a:tblPr>
              <a:tblGrid>
                <a:gridCol w="3831984">
                  <a:extLst>
                    <a:ext uri="{9D8B030D-6E8A-4147-A177-3AD203B41FA5}">
                      <a16:colId xmlns:a16="http://schemas.microsoft.com/office/drawing/2014/main" val="1303205483"/>
                    </a:ext>
                  </a:extLst>
                </a:gridCol>
                <a:gridCol w="3680357">
                  <a:extLst>
                    <a:ext uri="{9D8B030D-6E8A-4147-A177-3AD203B41FA5}">
                      <a16:colId xmlns:a16="http://schemas.microsoft.com/office/drawing/2014/main" val="1321318962"/>
                    </a:ext>
                  </a:extLst>
                </a:gridCol>
                <a:gridCol w="3756170">
                  <a:extLst>
                    <a:ext uri="{9D8B030D-6E8A-4147-A177-3AD203B41FA5}">
                      <a16:colId xmlns:a16="http://schemas.microsoft.com/office/drawing/2014/main" val="2123061645"/>
                    </a:ext>
                  </a:extLst>
                </a:gridCol>
                <a:gridCol w="3756170">
                  <a:extLst>
                    <a:ext uri="{9D8B030D-6E8A-4147-A177-3AD203B41FA5}">
                      <a16:colId xmlns:a16="http://schemas.microsoft.com/office/drawing/2014/main" val="3415149307"/>
                    </a:ext>
                  </a:extLst>
                </a:gridCol>
              </a:tblGrid>
              <a:tr h="370840">
                <a:tc>
                  <a:txBody>
                    <a:bodyPr/>
                    <a:lstStyle/>
                    <a:p>
                      <a:r>
                        <a:rPr lang="en-IN" sz="2800" dirty="0"/>
                        <a:t>Description </a:t>
                      </a:r>
                    </a:p>
                  </a:txBody>
                  <a:tcPr/>
                </a:tc>
                <a:tc>
                  <a:txBody>
                    <a:bodyPr/>
                    <a:lstStyle/>
                    <a:p>
                      <a:pPr algn="ctr"/>
                      <a:r>
                        <a:rPr lang="en-IN" sz="2800" dirty="0"/>
                        <a:t>Access</a:t>
                      </a:r>
                    </a:p>
                  </a:txBody>
                  <a:tcPr/>
                </a:tc>
                <a:tc>
                  <a:txBody>
                    <a:bodyPr/>
                    <a:lstStyle/>
                    <a:p>
                      <a:pPr algn="ctr"/>
                      <a:r>
                        <a:rPr lang="en-IN" sz="2800" dirty="0"/>
                        <a:t>Inspection </a:t>
                      </a:r>
                    </a:p>
                  </a:txBody>
                  <a:tcPr/>
                </a:tc>
                <a:tc>
                  <a:txBody>
                    <a:bodyPr/>
                    <a:lstStyle/>
                    <a:p>
                      <a:pPr algn="ctr"/>
                      <a:r>
                        <a:rPr lang="en-IN" sz="2800" dirty="0"/>
                        <a:t>Search </a:t>
                      </a:r>
                    </a:p>
                  </a:txBody>
                  <a:tcPr/>
                </a:tc>
                <a:extLst>
                  <a:ext uri="{0D108BD9-81ED-4DB2-BD59-A6C34878D82A}">
                    <a16:rowId xmlns:a16="http://schemas.microsoft.com/office/drawing/2014/main" val="927946629"/>
                  </a:ext>
                </a:extLst>
              </a:tr>
              <a:tr h="370840">
                <a:tc>
                  <a:txBody>
                    <a:bodyPr/>
                    <a:lstStyle/>
                    <a:p>
                      <a:r>
                        <a:rPr lang="en-IN" sz="2800" b="1" dirty="0"/>
                        <a:t>Intention </a:t>
                      </a:r>
                    </a:p>
                  </a:txBody>
                  <a:tcPr/>
                </a:tc>
                <a:tc>
                  <a:txBody>
                    <a:bodyPr/>
                    <a:lstStyle/>
                    <a:p>
                      <a:pPr algn="ctr"/>
                      <a:r>
                        <a:rPr lang="en-IN" sz="2800" dirty="0"/>
                        <a:t>To carry out audit, security, verification and checks </a:t>
                      </a:r>
                    </a:p>
                  </a:txBody>
                  <a:tcPr/>
                </a:tc>
                <a:tc>
                  <a:txBody>
                    <a:bodyPr/>
                    <a:lstStyle/>
                    <a:p>
                      <a:pPr algn="ctr"/>
                      <a:r>
                        <a:rPr lang="en-IN" sz="2800" dirty="0"/>
                        <a:t>To inspect transactions which may lead to tax evasion </a:t>
                      </a:r>
                    </a:p>
                  </a:txBody>
                  <a:tcPr/>
                </a:tc>
                <a:tc>
                  <a:txBody>
                    <a:bodyPr/>
                    <a:lstStyle/>
                    <a:p>
                      <a:pPr algn="ctr"/>
                      <a:r>
                        <a:rPr lang="en-IN" sz="2800" dirty="0"/>
                        <a:t>To find out  and seize secreted goods and articles </a:t>
                      </a:r>
                    </a:p>
                  </a:txBody>
                  <a:tcPr/>
                </a:tc>
                <a:extLst>
                  <a:ext uri="{0D108BD9-81ED-4DB2-BD59-A6C34878D82A}">
                    <a16:rowId xmlns:a16="http://schemas.microsoft.com/office/drawing/2014/main" val="26933503"/>
                  </a:ext>
                </a:extLst>
              </a:tr>
              <a:tr h="370840">
                <a:tc>
                  <a:txBody>
                    <a:bodyPr/>
                    <a:lstStyle/>
                    <a:p>
                      <a:r>
                        <a:rPr lang="en-IN" sz="2800" b="1" dirty="0"/>
                        <a:t>Intention to Evade tax </a:t>
                      </a:r>
                    </a:p>
                  </a:txBody>
                  <a:tcPr/>
                </a:tc>
                <a:tc>
                  <a:txBody>
                    <a:bodyPr/>
                    <a:lstStyle/>
                    <a:p>
                      <a:pPr algn="ctr"/>
                      <a:r>
                        <a:rPr lang="en-IN" sz="2800" dirty="0"/>
                        <a:t>No required </a:t>
                      </a:r>
                    </a:p>
                  </a:txBody>
                  <a:tcPr/>
                </a:tc>
                <a:tc>
                  <a:txBody>
                    <a:bodyPr/>
                    <a:lstStyle/>
                    <a:p>
                      <a:pPr algn="ctr"/>
                      <a:r>
                        <a:rPr lang="en-IN" sz="2800" dirty="0"/>
                        <a:t>Required </a:t>
                      </a:r>
                    </a:p>
                  </a:txBody>
                  <a:tcPr/>
                </a:tc>
                <a:tc>
                  <a:txBody>
                    <a:bodyPr/>
                    <a:lstStyle/>
                    <a:p>
                      <a:pPr algn="ctr"/>
                      <a:r>
                        <a:rPr lang="en-IN" sz="2800" dirty="0"/>
                        <a:t>Required </a:t>
                      </a:r>
                    </a:p>
                  </a:txBody>
                  <a:tcPr/>
                </a:tc>
                <a:extLst>
                  <a:ext uri="{0D108BD9-81ED-4DB2-BD59-A6C34878D82A}">
                    <a16:rowId xmlns:a16="http://schemas.microsoft.com/office/drawing/2014/main" val="1044219649"/>
                  </a:ext>
                </a:extLst>
              </a:tr>
              <a:tr h="370840">
                <a:tc>
                  <a:txBody>
                    <a:bodyPr/>
                    <a:lstStyle/>
                    <a:p>
                      <a:r>
                        <a:rPr lang="en-IN" sz="2800" b="1" dirty="0"/>
                        <a:t>Place </a:t>
                      </a:r>
                    </a:p>
                  </a:txBody>
                  <a:tcPr/>
                </a:tc>
                <a:tc>
                  <a:txBody>
                    <a:bodyPr/>
                    <a:lstStyle/>
                    <a:p>
                      <a:pPr algn="ctr"/>
                      <a:r>
                        <a:rPr lang="en-IN" sz="2800" dirty="0"/>
                        <a:t>Business Place </a:t>
                      </a:r>
                    </a:p>
                  </a:txBody>
                  <a:tcPr/>
                </a:tc>
                <a:tc>
                  <a:txBody>
                    <a:bodyPr/>
                    <a:lstStyle/>
                    <a:p>
                      <a:pPr algn="ctr"/>
                      <a:r>
                        <a:rPr lang="en-IN" sz="2800" dirty="0"/>
                        <a:t>Business Place</a:t>
                      </a:r>
                    </a:p>
                  </a:txBody>
                  <a:tcPr/>
                </a:tc>
                <a:tc>
                  <a:txBody>
                    <a:bodyPr/>
                    <a:lstStyle/>
                    <a:p>
                      <a:pPr algn="ctr"/>
                      <a:r>
                        <a:rPr lang="en-IN" sz="2800" dirty="0"/>
                        <a:t>Any Place </a:t>
                      </a:r>
                    </a:p>
                  </a:txBody>
                  <a:tcPr/>
                </a:tc>
                <a:extLst>
                  <a:ext uri="{0D108BD9-81ED-4DB2-BD59-A6C34878D82A}">
                    <a16:rowId xmlns:a16="http://schemas.microsoft.com/office/drawing/2014/main" val="1011768993"/>
                  </a:ext>
                </a:extLst>
              </a:tr>
              <a:tr h="370840">
                <a:tc>
                  <a:txBody>
                    <a:bodyPr/>
                    <a:lstStyle/>
                    <a:p>
                      <a:r>
                        <a:rPr lang="en-IN" sz="2800" b="1" dirty="0"/>
                        <a:t>Seizure of Goods or Documents </a:t>
                      </a:r>
                    </a:p>
                  </a:txBody>
                  <a:tcPr/>
                </a:tc>
                <a:tc>
                  <a:txBody>
                    <a:bodyPr/>
                    <a:lstStyle/>
                    <a:p>
                      <a:pPr algn="ctr"/>
                      <a:r>
                        <a:rPr lang="en-IN" sz="2800" dirty="0"/>
                        <a:t>Not Possible </a:t>
                      </a:r>
                    </a:p>
                  </a:txBody>
                  <a:tcPr/>
                </a:tc>
                <a:tc>
                  <a:txBody>
                    <a:bodyPr/>
                    <a:lstStyle/>
                    <a:p>
                      <a:pPr algn="ctr"/>
                      <a:r>
                        <a:rPr lang="en-IN" sz="2800" dirty="0"/>
                        <a:t>Not Possible </a:t>
                      </a:r>
                    </a:p>
                  </a:txBody>
                  <a:tcPr/>
                </a:tc>
                <a:tc>
                  <a:txBody>
                    <a:bodyPr/>
                    <a:lstStyle/>
                    <a:p>
                      <a:pPr algn="ctr"/>
                      <a:r>
                        <a:rPr lang="en-IN" sz="2800" dirty="0"/>
                        <a:t>Possible </a:t>
                      </a:r>
                    </a:p>
                  </a:txBody>
                  <a:tcPr/>
                </a:tc>
                <a:extLst>
                  <a:ext uri="{0D108BD9-81ED-4DB2-BD59-A6C34878D82A}">
                    <a16:rowId xmlns:a16="http://schemas.microsoft.com/office/drawing/2014/main" val="681865030"/>
                  </a:ext>
                </a:extLst>
              </a:tr>
              <a:tr h="370840">
                <a:tc>
                  <a:txBody>
                    <a:bodyPr/>
                    <a:lstStyle/>
                    <a:p>
                      <a:r>
                        <a:rPr lang="en-IN" sz="2800" b="1" dirty="0"/>
                        <a:t>Power to Break or Seal</a:t>
                      </a:r>
                    </a:p>
                  </a:txBody>
                  <a:tcPr/>
                </a:tc>
                <a:tc>
                  <a:txBody>
                    <a:bodyPr/>
                    <a:lstStyle/>
                    <a:p>
                      <a:pPr algn="ctr"/>
                      <a:r>
                        <a:rPr lang="en-IN" sz="2800" dirty="0"/>
                        <a:t>Not Available</a:t>
                      </a:r>
                    </a:p>
                  </a:txBody>
                  <a:tcPr/>
                </a:tc>
                <a:tc>
                  <a:txBody>
                    <a:bodyPr/>
                    <a:lstStyle/>
                    <a:p>
                      <a:pPr algn="ctr"/>
                      <a:r>
                        <a:rPr lang="en-IN" sz="2800" dirty="0"/>
                        <a:t>Not Available </a:t>
                      </a:r>
                    </a:p>
                  </a:txBody>
                  <a:tcPr/>
                </a:tc>
                <a:tc>
                  <a:txBody>
                    <a:bodyPr/>
                    <a:lstStyle/>
                    <a:p>
                      <a:pPr algn="ctr"/>
                      <a:r>
                        <a:rPr lang="en-IN" sz="2800" dirty="0"/>
                        <a:t>Available </a:t>
                      </a:r>
                    </a:p>
                  </a:txBody>
                  <a:tcPr/>
                </a:tc>
                <a:extLst>
                  <a:ext uri="{0D108BD9-81ED-4DB2-BD59-A6C34878D82A}">
                    <a16:rowId xmlns:a16="http://schemas.microsoft.com/office/drawing/2014/main" val="572472976"/>
                  </a:ext>
                </a:extLst>
              </a:tr>
              <a:tr h="370840">
                <a:tc>
                  <a:txBody>
                    <a:bodyPr/>
                    <a:lstStyle/>
                    <a:p>
                      <a:endParaRPr lang="en-IN" sz="2800" b="1" dirty="0"/>
                    </a:p>
                  </a:txBody>
                  <a:tcPr/>
                </a:tc>
                <a:tc>
                  <a:txBody>
                    <a:bodyPr/>
                    <a:lstStyle/>
                    <a:p>
                      <a:endParaRPr lang="en-IN" sz="2800" dirty="0"/>
                    </a:p>
                  </a:txBody>
                  <a:tcPr/>
                </a:tc>
                <a:tc>
                  <a:txBody>
                    <a:bodyPr/>
                    <a:lstStyle/>
                    <a:p>
                      <a:endParaRPr lang="en-IN" sz="2800" dirty="0"/>
                    </a:p>
                  </a:txBody>
                  <a:tcPr/>
                </a:tc>
                <a:tc>
                  <a:txBody>
                    <a:bodyPr/>
                    <a:lstStyle/>
                    <a:p>
                      <a:endParaRPr lang="en-IN" sz="2800" dirty="0"/>
                    </a:p>
                  </a:txBody>
                  <a:tcPr/>
                </a:tc>
                <a:extLst>
                  <a:ext uri="{0D108BD9-81ED-4DB2-BD59-A6C34878D82A}">
                    <a16:rowId xmlns:a16="http://schemas.microsoft.com/office/drawing/2014/main" val="2117985588"/>
                  </a:ext>
                </a:extLst>
              </a:tr>
              <a:tr h="370840">
                <a:tc>
                  <a:txBody>
                    <a:bodyPr/>
                    <a:lstStyle/>
                    <a:p>
                      <a:endParaRPr lang="en-IN" sz="2800" b="1" dirty="0"/>
                    </a:p>
                  </a:txBody>
                  <a:tcPr/>
                </a:tc>
                <a:tc>
                  <a:txBody>
                    <a:bodyPr/>
                    <a:lstStyle/>
                    <a:p>
                      <a:endParaRPr lang="en-IN" sz="2800" dirty="0"/>
                    </a:p>
                  </a:txBody>
                  <a:tcPr/>
                </a:tc>
                <a:tc>
                  <a:txBody>
                    <a:bodyPr/>
                    <a:lstStyle/>
                    <a:p>
                      <a:endParaRPr lang="en-IN" sz="2800" dirty="0"/>
                    </a:p>
                  </a:txBody>
                  <a:tcPr/>
                </a:tc>
                <a:tc>
                  <a:txBody>
                    <a:bodyPr/>
                    <a:lstStyle/>
                    <a:p>
                      <a:endParaRPr lang="en-IN" sz="2800" dirty="0"/>
                    </a:p>
                  </a:txBody>
                  <a:tcPr/>
                </a:tc>
                <a:extLst>
                  <a:ext uri="{0D108BD9-81ED-4DB2-BD59-A6C34878D82A}">
                    <a16:rowId xmlns:a16="http://schemas.microsoft.com/office/drawing/2014/main" val="3941136472"/>
                  </a:ext>
                </a:extLst>
              </a:tr>
            </a:tbl>
          </a:graphicData>
        </a:graphic>
      </p:graphicFrame>
    </p:spTree>
    <p:extLst>
      <p:ext uri="{BB962C8B-B14F-4D97-AF65-F5344CB8AC3E}">
        <p14:creationId xmlns:p14="http://schemas.microsoft.com/office/powerpoint/2010/main" val="2611544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967637"/>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4800" dirty="0">
                <a:latin typeface="Merriweather"/>
                <a:ea typeface="Merriweather"/>
                <a:cs typeface="Merriweather"/>
                <a:sym typeface="Merriweather"/>
              </a:rPr>
              <a:t>REASON TO BELIVE </a:t>
            </a:r>
            <a:endParaRPr sz="1050" b="0" i="0" u="none" strike="noStrike" cap="none" dirty="0">
              <a:solidFill>
                <a:srgbClr val="000000"/>
              </a:solidFill>
              <a:latin typeface="Merriweather"/>
              <a:ea typeface="Merriweather"/>
              <a:cs typeface="Merriweather"/>
              <a:sym typeface="Merriweather"/>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914399" y="1803207"/>
            <a:ext cx="13959281" cy="3870675"/>
          </a:xfrm>
          <a:prstGeom prst="rect">
            <a:avLst/>
          </a:prstGeom>
          <a:noFill/>
          <a:ln>
            <a:noFill/>
          </a:ln>
        </p:spPr>
        <p:txBody>
          <a:bodyPr spcFirstLastPara="1" wrap="square" lIns="0" tIns="0" rIns="0" bIns="0" anchor="t" anchorCtr="0">
            <a:spAutoFit/>
          </a:bodyPr>
          <a:lstStyle/>
          <a:p>
            <a:pPr marL="457200" marR="0" lvl="0" indent="-457200" algn="l" rtl="0">
              <a:lnSpc>
                <a:spcPct val="131000"/>
              </a:lnSpc>
              <a:spcBef>
                <a:spcPts val="0"/>
              </a:spcBef>
              <a:spcAft>
                <a:spcPts val="0"/>
              </a:spcAft>
              <a:buClr>
                <a:srgbClr val="000000"/>
              </a:buClr>
              <a:buSzPts val="6500"/>
              <a:buFont typeface="Arial" panose="020B0604020202020204" pitchFamily="34" charset="0"/>
              <a:buChar char="•"/>
            </a:pPr>
            <a:r>
              <a:rPr lang="en-GB" sz="3200" dirty="0">
                <a:latin typeface="Arial" panose="020B0604020202020204" pitchFamily="34" charset="0"/>
              </a:rPr>
              <a:t>Must be recorded in writing </a:t>
            </a:r>
          </a:p>
          <a:p>
            <a:pPr marL="457200" marR="0" lvl="0" indent="-457200" algn="l" rtl="0">
              <a:lnSpc>
                <a:spcPct val="131000"/>
              </a:lnSpc>
              <a:spcBef>
                <a:spcPts val="0"/>
              </a:spcBef>
              <a:spcAft>
                <a:spcPts val="0"/>
              </a:spcAft>
              <a:buClr>
                <a:srgbClr val="000000"/>
              </a:buClr>
              <a:buSzPts val="6500"/>
              <a:buFont typeface="Arial" panose="020B0604020202020204" pitchFamily="34" charset="0"/>
              <a:buChar char="•"/>
            </a:pPr>
            <a:r>
              <a:rPr lang="en-GB" sz="3200" b="0" i="0" dirty="0">
                <a:solidFill>
                  <a:srgbClr val="000000"/>
                </a:solidFill>
                <a:effectLst/>
                <a:latin typeface="Arial" panose="020B0604020202020204" pitchFamily="34" charset="0"/>
              </a:rPr>
              <a:t>Can not be mere assumption of the officer</a:t>
            </a:r>
          </a:p>
          <a:p>
            <a:pPr marL="457200" marR="0" lvl="0" indent="-457200" algn="l" rtl="0">
              <a:lnSpc>
                <a:spcPct val="131000"/>
              </a:lnSpc>
              <a:spcBef>
                <a:spcPts val="0"/>
              </a:spcBef>
              <a:spcAft>
                <a:spcPts val="0"/>
              </a:spcAft>
              <a:buClr>
                <a:srgbClr val="000000"/>
              </a:buClr>
              <a:buSzPts val="6500"/>
              <a:buFont typeface="Arial" panose="020B0604020202020204" pitchFamily="34" charset="0"/>
              <a:buChar char="•"/>
            </a:pPr>
            <a:r>
              <a:rPr lang="en-GB" sz="3200" b="0" i="0" dirty="0">
                <a:solidFill>
                  <a:srgbClr val="000000"/>
                </a:solidFill>
                <a:effectLst/>
                <a:latin typeface="Arial" panose="020B0604020202020204" pitchFamily="34" charset="0"/>
              </a:rPr>
              <a:t>Must be based on some material or evidence which suggest evasion</a:t>
            </a:r>
          </a:p>
          <a:p>
            <a:pPr marL="457200" marR="0" lvl="0" indent="-457200" algn="l" rtl="0">
              <a:lnSpc>
                <a:spcPct val="131000"/>
              </a:lnSpc>
              <a:spcBef>
                <a:spcPts val="0"/>
              </a:spcBef>
              <a:spcAft>
                <a:spcPts val="0"/>
              </a:spcAft>
              <a:buClr>
                <a:srgbClr val="000000"/>
              </a:buClr>
              <a:buSzPts val="6500"/>
              <a:buFont typeface="Arial" panose="020B0604020202020204" pitchFamily="34" charset="0"/>
              <a:buChar char="•"/>
            </a:pPr>
            <a:r>
              <a:rPr lang="en-GB" sz="3200" dirty="0">
                <a:latin typeface="Arial" panose="020B0604020202020204" pitchFamily="34" charset="0"/>
              </a:rPr>
              <a:t>Entire proceeding of search will be invalid if done without recording reason to believe </a:t>
            </a:r>
            <a:endParaRPr lang="en-GB" sz="3200" b="0" i="0" dirty="0">
              <a:solidFill>
                <a:srgbClr val="000000"/>
              </a:solidFill>
              <a:effectLst/>
              <a:latin typeface="Arial" panose="020B0604020202020204" pitchFamily="34" charset="0"/>
            </a:endParaRPr>
          </a:p>
          <a:p>
            <a:pPr marR="0" lvl="0" algn="l" rtl="0">
              <a:lnSpc>
                <a:spcPct val="131000"/>
              </a:lnSpc>
              <a:spcBef>
                <a:spcPts val="0"/>
              </a:spcBef>
              <a:spcAft>
                <a:spcPts val="0"/>
              </a:spcAft>
              <a:buClr>
                <a:srgbClr val="000000"/>
              </a:buClr>
              <a:buSzPts val="6500"/>
            </a:pPr>
            <a:r>
              <a:rPr lang="en-GB" sz="3200" b="0" i="0" dirty="0">
                <a:solidFill>
                  <a:srgbClr val="000000"/>
                </a:solidFill>
                <a:effectLst/>
                <a:latin typeface="Arial" panose="020B0604020202020204" pitchFamily="34" charset="0"/>
              </a:rPr>
              <a:t>  </a:t>
            </a:r>
          </a:p>
        </p:txBody>
      </p:sp>
    </p:spTree>
    <p:extLst>
      <p:ext uri="{BB962C8B-B14F-4D97-AF65-F5344CB8AC3E}">
        <p14:creationId xmlns:p14="http://schemas.microsoft.com/office/powerpoint/2010/main" val="4003167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967637"/>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4800" dirty="0">
                <a:latin typeface="Merriweather"/>
                <a:ea typeface="Merriweather"/>
                <a:cs typeface="Merriweather"/>
                <a:sym typeface="Merriweather"/>
              </a:rPr>
              <a:t>STEPS IN INSPECTION AND SEARCH</a:t>
            </a:r>
            <a:endParaRPr sz="1050" b="0" i="0" u="none" strike="noStrike" cap="none" dirty="0">
              <a:solidFill>
                <a:srgbClr val="000000"/>
              </a:solidFill>
              <a:latin typeface="Merriweather"/>
              <a:ea typeface="Merriweather"/>
              <a:cs typeface="Merriweather"/>
              <a:sym typeface="Merriweather"/>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914399" y="1803207"/>
            <a:ext cx="13959281" cy="9031575"/>
          </a:xfrm>
          <a:prstGeom prst="rect">
            <a:avLst/>
          </a:prstGeom>
          <a:noFill/>
          <a:ln>
            <a:noFill/>
          </a:ln>
        </p:spPr>
        <p:txBody>
          <a:bodyPr spcFirstLastPara="1" wrap="square" lIns="0" tIns="0" rIns="0" bIns="0" anchor="t" anchorCtr="0">
            <a:spAutoFit/>
          </a:bodyPr>
          <a:lstStyle/>
          <a:p>
            <a:pPr marL="742950" marR="0" lvl="0" indent="-742950" algn="l" rtl="0">
              <a:lnSpc>
                <a:spcPct val="131000"/>
              </a:lnSpc>
              <a:spcBef>
                <a:spcPts val="0"/>
              </a:spcBef>
              <a:spcAft>
                <a:spcPts val="0"/>
              </a:spcAft>
              <a:buClr>
                <a:srgbClr val="000000"/>
              </a:buClr>
              <a:buSzPct val="100000"/>
              <a:buFont typeface="+mj-lt"/>
              <a:buAutoNum type="arabicPeriod"/>
            </a:pPr>
            <a:r>
              <a:rPr lang="en-GB" sz="3200" b="0" i="0" dirty="0">
                <a:solidFill>
                  <a:srgbClr val="000000"/>
                </a:solidFill>
                <a:effectLst/>
                <a:latin typeface="Arial" panose="020B0604020202020204" pitchFamily="34" charset="0"/>
              </a:rPr>
              <a:t>Gathering of Intelligence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Authorisation by Joint Commissioner (Form INS-01)</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b="0" i="0" dirty="0">
                <a:solidFill>
                  <a:srgbClr val="000000"/>
                </a:solidFill>
                <a:effectLst/>
                <a:latin typeface="Arial" panose="020B0604020202020204" pitchFamily="34" charset="0"/>
              </a:rPr>
              <a:t>Arrival and disclosure of Identity of Officers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Offer Personal Search of Officers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b="0" i="0" dirty="0">
                <a:solidFill>
                  <a:srgbClr val="000000"/>
                </a:solidFill>
                <a:effectLst/>
                <a:latin typeface="Arial" panose="020B0604020202020204" pitchFamily="34" charset="0"/>
              </a:rPr>
              <a:t>Signature of Party on Sear</a:t>
            </a:r>
            <a:r>
              <a:rPr lang="en-GB" sz="3200" dirty="0">
                <a:latin typeface="Arial" panose="020B0604020202020204" pitchFamily="34" charset="0"/>
              </a:rPr>
              <a:t>ch Warrant (INS-01)</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Additional Authorisation for Search in INS-01 if not availed earlier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Access to </a:t>
            </a:r>
            <a:r>
              <a:rPr lang="en-GB" sz="3200" dirty="0" err="1">
                <a:latin typeface="Arial" panose="020B0604020202020204" pitchFamily="34" charset="0"/>
              </a:rPr>
              <a:t>Alimirah</a:t>
            </a:r>
            <a:r>
              <a:rPr lang="en-GB" sz="3200" dirty="0">
                <a:latin typeface="Arial" panose="020B0604020202020204" pitchFamily="34" charset="0"/>
              </a:rPr>
              <a:t>, electronic Device, box etc.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Recording of Statement (if required)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Spot Recovery</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Seizure (INS-02)</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Order of Prohibition (INS-03)</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err="1">
                <a:latin typeface="Arial" panose="020B0604020202020204" pitchFamily="34" charset="0"/>
              </a:rPr>
              <a:t>Panchnama</a:t>
            </a:r>
            <a:r>
              <a:rPr lang="en-GB" sz="3200" dirty="0">
                <a:latin typeface="Arial" panose="020B0604020202020204" pitchFamily="34" charset="0"/>
              </a:rPr>
              <a:t>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Offer Personal Search of Offers </a:t>
            </a:r>
          </a:p>
          <a:p>
            <a:pPr marL="742950" marR="0" lvl="0" indent="-742950" algn="l" rtl="0">
              <a:lnSpc>
                <a:spcPct val="131000"/>
              </a:lnSpc>
              <a:spcBef>
                <a:spcPts val="0"/>
              </a:spcBef>
              <a:spcAft>
                <a:spcPts val="0"/>
              </a:spcAft>
              <a:buClr>
                <a:srgbClr val="000000"/>
              </a:buClr>
              <a:buSzPts val="6500"/>
              <a:buFont typeface="+mj-lt"/>
              <a:buAutoNum type="arabicPeriod"/>
            </a:pPr>
            <a:endParaRPr lang="en-GB" sz="32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444877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1935273"/>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4800" b="0" i="0" u="none" strike="noStrike" cap="none" dirty="0">
                <a:solidFill>
                  <a:srgbClr val="000000"/>
                </a:solidFill>
                <a:latin typeface="Merriweather"/>
                <a:ea typeface="Merriweather"/>
                <a:cs typeface="Merriweather"/>
                <a:sym typeface="Merriweather"/>
              </a:rPr>
              <a:t>PROCEDURE TO </a:t>
            </a:r>
            <a:r>
              <a:rPr lang="en-US" sz="4800" dirty="0">
                <a:latin typeface="Merriweather"/>
                <a:ea typeface="Merriweather"/>
                <a:cs typeface="Merriweather"/>
                <a:sym typeface="Merriweather"/>
              </a:rPr>
              <a:t>BE FOLOWED </a:t>
            </a:r>
          </a:p>
          <a:p>
            <a:pPr marL="0" marR="0" lvl="0" indent="0" algn="l" rtl="0">
              <a:lnSpc>
                <a:spcPct val="131000"/>
              </a:lnSpc>
              <a:spcBef>
                <a:spcPts val="0"/>
              </a:spcBef>
              <a:spcAft>
                <a:spcPts val="0"/>
              </a:spcAft>
              <a:buClr>
                <a:srgbClr val="000000"/>
              </a:buClr>
              <a:buSzPts val="6500"/>
              <a:buFont typeface="Arial"/>
              <a:buNone/>
            </a:pPr>
            <a:r>
              <a:rPr lang="en-US" sz="4800" b="0" i="0" u="none" strike="noStrike" cap="none" dirty="0">
                <a:solidFill>
                  <a:srgbClr val="000000"/>
                </a:solidFill>
                <a:latin typeface="Merriweather"/>
                <a:ea typeface="Merriweather"/>
                <a:cs typeface="Merriweather"/>
                <a:sym typeface="Merriweather"/>
              </a:rPr>
              <a:t>Instructio</a:t>
            </a:r>
            <a:r>
              <a:rPr lang="en-US" sz="4800" dirty="0">
                <a:latin typeface="Merriweather"/>
                <a:ea typeface="Merriweather"/>
                <a:cs typeface="Merriweather"/>
                <a:sym typeface="Merriweather"/>
              </a:rPr>
              <a:t>n No. 01/2020-21 Dated 02/02/2021</a:t>
            </a:r>
            <a:endParaRPr sz="1050" b="0" i="0" u="none" strike="noStrike" cap="none" dirty="0">
              <a:solidFill>
                <a:srgbClr val="000000"/>
              </a:solidFill>
              <a:latin typeface="Merriweather"/>
              <a:ea typeface="Merriweather"/>
              <a:cs typeface="Merriweather"/>
              <a:sym typeface="Merriweather"/>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830509" y="3002833"/>
            <a:ext cx="13959281" cy="8386463"/>
          </a:xfrm>
          <a:prstGeom prst="rect">
            <a:avLst/>
          </a:prstGeom>
          <a:noFill/>
          <a:ln>
            <a:noFill/>
          </a:ln>
        </p:spPr>
        <p:txBody>
          <a:bodyPr spcFirstLastPara="1" wrap="square" lIns="0" tIns="0" rIns="0" bIns="0" anchor="t" anchorCtr="0">
            <a:spAutoFit/>
          </a:bodyPr>
          <a:lstStyle/>
          <a:p>
            <a:pPr marL="742950" marR="0" lvl="0" indent="-742950" algn="l" rtl="0">
              <a:lnSpc>
                <a:spcPct val="131000"/>
              </a:lnSpc>
              <a:spcBef>
                <a:spcPts val="0"/>
              </a:spcBef>
              <a:spcAft>
                <a:spcPts val="0"/>
              </a:spcAft>
              <a:buClr>
                <a:srgbClr val="000000"/>
              </a:buClr>
              <a:buSzPct val="100000"/>
              <a:buFont typeface="+mj-lt"/>
              <a:buAutoNum type="arabicPeriod"/>
            </a:pPr>
            <a:r>
              <a:rPr lang="en-GB" sz="3200" b="0" i="0" dirty="0">
                <a:solidFill>
                  <a:srgbClr val="000000"/>
                </a:solidFill>
                <a:effectLst/>
                <a:latin typeface="Arial" panose="020B0604020202020204" pitchFamily="34" charset="0"/>
              </a:rPr>
              <a:t>DIN number (For Central)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Only of person for whose premise search warrant is issued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Lady officer for residence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Independent </a:t>
            </a:r>
            <a:r>
              <a:rPr lang="en-GB" sz="3200" dirty="0" err="1">
                <a:latin typeface="Arial" panose="020B0604020202020204" pitchFamily="34" charset="0"/>
              </a:rPr>
              <a:t>Panch</a:t>
            </a:r>
            <a:r>
              <a:rPr lang="en-GB" sz="3200" dirty="0">
                <a:latin typeface="Arial" panose="020B0604020202020204" pitchFamily="34" charset="0"/>
              </a:rPr>
              <a:t>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Signature of party on search warrant with time and date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err="1">
                <a:latin typeface="Arial" panose="020B0604020202020204" pitchFamily="34" charset="0"/>
              </a:rPr>
              <a:t>Panchnama</a:t>
            </a:r>
            <a:r>
              <a:rPr lang="en-GB" sz="3200" dirty="0">
                <a:latin typeface="Arial" panose="020B0604020202020204" pitchFamily="34" charset="0"/>
              </a:rPr>
              <a:t> shall be made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Videography for sensitive premise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Social and religious sentiment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Children should be allowed to go school (after verification of bags)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Copy of </a:t>
            </a:r>
            <a:r>
              <a:rPr lang="en-GB" sz="3200" dirty="0" err="1">
                <a:latin typeface="Arial" panose="020B0604020202020204" pitchFamily="34" charset="0"/>
              </a:rPr>
              <a:t>panchnama</a:t>
            </a:r>
            <a:r>
              <a:rPr lang="en-GB" sz="3200" dirty="0">
                <a:latin typeface="Arial" panose="020B0604020202020204" pitchFamily="34" charset="0"/>
              </a:rPr>
              <a:t> shall be given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Copy of statement may be given (If not, record in </a:t>
            </a:r>
            <a:r>
              <a:rPr lang="en-GB" sz="3200" dirty="0" err="1">
                <a:latin typeface="Arial" panose="020B0604020202020204" pitchFamily="34" charset="0"/>
              </a:rPr>
              <a:t>panchnama</a:t>
            </a:r>
            <a:r>
              <a:rPr lang="en-GB" sz="3200" dirty="0">
                <a:latin typeface="Arial" panose="020B0604020202020204" pitchFamily="34" charset="0"/>
              </a:rPr>
              <a:t>) </a:t>
            </a:r>
          </a:p>
          <a:p>
            <a:pPr marL="742950" marR="0" lvl="0" indent="-742950" algn="l" rtl="0">
              <a:lnSpc>
                <a:spcPct val="131000"/>
              </a:lnSpc>
              <a:spcBef>
                <a:spcPts val="0"/>
              </a:spcBef>
              <a:spcAft>
                <a:spcPts val="0"/>
              </a:spcAft>
              <a:buClr>
                <a:srgbClr val="000000"/>
              </a:buClr>
              <a:buSzPct val="100000"/>
              <a:buFont typeface="+mj-lt"/>
              <a:buAutoNum type="arabicPeriod"/>
            </a:pPr>
            <a:endParaRPr lang="en-GB" sz="3200" dirty="0">
              <a:latin typeface="Arial" panose="020B0604020202020204" pitchFamily="34" charset="0"/>
            </a:endParaRPr>
          </a:p>
          <a:p>
            <a:pPr marL="742950" marR="0" lvl="0" indent="-742950" algn="l" rtl="0">
              <a:lnSpc>
                <a:spcPct val="131000"/>
              </a:lnSpc>
              <a:spcBef>
                <a:spcPts val="0"/>
              </a:spcBef>
              <a:spcAft>
                <a:spcPts val="0"/>
              </a:spcAft>
              <a:buClr>
                <a:srgbClr val="000000"/>
              </a:buClr>
              <a:buSzPts val="6500"/>
              <a:buFont typeface="+mj-lt"/>
              <a:buAutoNum type="arabicPeriod"/>
            </a:pPr>
            <a:endParaRPr lang="en-GB" sz="32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4012939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967637"/>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4800" dirty="0">
                <a:latin typeface="Merriweather"/>
                <a:ea typeface="Merriweather"/>
                <a:cs typeface="Merriweather"/>
                <a:sym typeface="Merriweather"/>
              </a:rPr>
              <a:t>STEPS POST INSPECTION AND SEARCH</a:t>
            </a:r>
            <a:endParaRPr sz="1050" b="0" i="0" u="none" strike="noStrike" cap="none" dirty="0">
              <a:solidFill>
                <a:srgbClr val="000000"/>
              </a:solidFill>
              <a:latin typeface="Merriweather"/>
              <a:ea typeface="Merriweather"/>
              <a:cs typeface="Merriweather"/>
              <a:sym typeface="Merriweather"/>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914399" y="1803207"/>
            <a:ext cx="13959281" cy="4515788"/>
          </a:xfrm>
          <a:prstGeom prst="rect">
            <a:avLst/>
          </a:prstGeom>
          <a:noFill/>
          <a:ln>
            <a:noFill/>
          </a:ln>
        </p:spPr>
        <p:txBody>
          <a:bodyPr spcFirstLastPara="1" wrap="square" lIns="0" tIns="0" rIns="0" bIns="0" anchor="t" anchorCtr="0">
            <a:spAutoFit/>
          </a:bodyPr>
          <a:lstStyle/>
          <a:p>
            <a:pPr marL="742950" marR="0" lvl="0" indent="-742950" algn="l" rtl="0">
              <a:lnSpc>
                <a:spcPct val="131000"/>
              </a:lnSpc>
              <a:spcBef>
                <a:spcPts val="0"/>
              </a:spcBef>
              <a:spcAft>
                <a:spcPts val="0"/>
              </a:spcAft>
              <a:buClr>
                <a:srgbClr val="000000"/>
              </a:buClr>
              <a:buSzPct val="100000"/>
              <a:buFont typeface="+mj-lt"/>
              <a:buAutoNum type="arabicPeriod"/>
            </a:pPr>
            <a:r>
              <a:rPr lang="en-GB" sz="3200" b="0" i="0" dirty="0">
                <a:solidFill>
                  <a:srgbClr val="000000"/>
                </a:solidFill>
                <a:effectLst/>
                <a:latin typeface="Arial" panose="020B0604020202020204" pitchFamily="34" charset="0"/>
              </a:rPr>
              <a:t>Search is starting of investigation, not end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Recoding of statements, cross verification, verification of documents seized, concluding statement etc. will follow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Provisional Attachment (Section 83)</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If everything is paid, matter will be closed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If not SCN under section 74 will be issued</a:t>
            </a:r>
          </a:p>
          <a:p>
            <a:pPr marL="742950" marR="0" lvl="0" indent="-742950" algn="l" rtl="0">
              <a:lnSpc>
                <a:spcPct val="131000"/>
              </a:lnSpc>
              <a:spcBef>
                <a:spcPts val="0"/>
              </a:spcBef>
              <a:spcAft>
                <a:spcPts val="0"/>
              </a:spcAft>
              <a:buClr>
                <a:srgbClr val="000000"/>
              </a:buClr>
              <a:buSzPts val="6500"/>
              <a:buFont typeface="+mj-lt"/>
              <a:buAutoNum type="arabicPeriod"/>
            </a:pPr>
            <a:endParaRPr lang="en-GB" sz="32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471610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967637"/>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4800" dirty="0">
                <a:latin typeface="Merriweather"/>
                <a:ea typeface="Merriweather"/>
                <a:cs typeface="Merriweather"/>
                <a:sym typeface="Merriweather"/>
              </a:rPr>
              <a:t>Other issues for Search </a:t>
            </a:r>
            <a:endParaRPr sz="1050" b="0" i="0" u="none" strike="noStrike" cap="none" dirty="0">
              <a:solidFill>
                <a:srgbClr val="000000"/>
              </a:solidFill>
              <a:latin typeface="Merriweather"/>
              <a:ea typeface="Merriweather"/>
              <a:cs typeface="Merriweather"/>
              <a:sym typeface="Merriweather"/>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914399" y="1803207"/>
            <a:ext cx="13959281" cy="3870675"/>
          </a:xfrm>
          <a:prstGeom prst="rect">
            <a:avLst/>
          </a:prstGeom>
          <a:noFill/>
          <a:ln>
            <a:noFill/>
          </a:ln>
        </p:spPr>
        <p:txBody>
          <a:bodyPr spcFirstLastPara="1" wrap="square" lIns="0" tIns="0" rIns="0" bIns="0" anchor="t" anchorCtr="0">
            <a:spAutoFit/>
          </a:bodyPr>
          <a:lstStyle/>
          <a:p>
            <a:pPr marL="742950" marR="0" lvl="0" indent="-742950" algn="l" rtl="0">
              <a:lnSpc>
                <a:spcPct val="131000"/>
              </a:lnSpc>
              <a:spcBef>
                <a:spcPts val="0"/>
              </a:spcBef>
              <a:spcAft>
                <a:spcPts val="0"/>
              </a:spcAft>
              <a:buClr>
                <a:srgbClr val="000000"/>
              </a:buClr>
              <a:buSzPct val="100000"/>
              <a:buFont typeface="+mj-lt"/>
              <a:buAutoNum type="arabicPeriod"/>
            </a:pPr>
            <a:r>
              <a:rPr lang="en-GB" sz="3200" b="0" i="0" dirty="0">
                <a:solidFill>
                  <a:srgbClr val="000000"/>
                </a:solidFill>
                <a:effectLst/>
                <a:latin typeface="Arial" panose="020B0604020202020204" pitchFamily="34" charset="0"/>
              </a:rPr>
              <a:t>No Manhandling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Presence of Consultant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b="0" i="0" dirty="0">
                <a:solidFill>
                  <a:srgbClr val="000000"/>
                </a:solidFill>
                <a:effectLst/>
                <a:latin typeface="Arial" panose="020B0604020202020204" pitchFamily="34" charset="0"/>
              </a:rPr>
              <a:t>Spot Recovery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Mere Long time of search is not harassment </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No procedure under Section 129 for search (Mahavir </a:t>
            </a:r>
            <a:r>
              <a:rPr lang="en-GB" sz="3200" dirty="0" err="1">
                <a:latin typeface="Arial" panose="020B0604020202020204" pitchFamily="34" charset="0"/>
              </a:rPr>
              <a:t>Polyplast</a:t>
            </a:r>
            <a:r>
              <a:rPr lang="en-GB" sz="3200" dirty="0">
                <a:latin typeface="Arial" panose="020B0604020202020204" pitchFamily="34" charset="0"/>
              </a:rPr>
              <a:t> (All. HC)</a:t>
            </a:r>
          </a:p>
          <a:p>
            <a:pPr marL="742950" marR="0" lvl="0" indent="-742950" algn="l" rtl="0">
              <a:lnSpc>
                <a:spcPct val="131000"/>
              </a:lnSpc>
              <a:spcBef>
                <a:spcPts val="0"/>
              </a:spcBef>
              <a:spcAft>
                <a:spcPts val="0"/>
              </a:spcAft>
              <a:buClr>
                <a:srgbClr val="000000"/>
              </a:buClr>
              <a:buSzPct val="100000"/>
              <a:buFont typeface="+mj-lt"/>
              <a:buAutoNum type="arabicPeriod"/>
            </a:pPr>
            <a:r>
              <a:rPr lang="en-GB" sz="3200" dirty="0">
                <a:latin typeface="Arial" panose="020B0604020202020204" pitchFamily="34" charset="0"/>
              </a:rPr>
              <a:t> </a:t>
            </a:r>
            <a:endParaRPr lang="en-GB" sz="32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268495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967637"/>
          </a:xfrm>
          <a:prstGeom prst="rect">
            <a:avLst/>
          </a:prstGeom>
          <a:noFill/>
          <a:ln>
            <a:noFill/>
          </a:ln>
        </p:spPr>
        <p:txBody>
          <a:bodyPr spcFirstLastPara="1" wrap="square" lIns="0" tIns="0" rIns="0" bIns="0" anchor="t" anchorCtr="0">
            <a:spAutoFit/>
          </a:bodyPr>
          <a:lstStyle/>
          <a:p>
            <a:pPr marL="457200" marR="0" lvl="0" indent="-457200" algn="l" rtl="0">
              <a:lnSpc>
                <a:spcPct val="131000"/>
              </a:lnSpc>
              <a:spcBef>
                <a:spcPts val="0"/>
              </a:spcBef>
              <a:spcAft>
                <a:spcPts val="0"/>
              </a:spcAft>
              <a:buClr>
                <a:srgbClr val="000000"/>
              </a:buClr>
              <a:buSzPts val="6500"/>
              <a:buFont typeface="Arial" panose="020B0604020202020204" pitchFamily="34" charset="0"/>
              <a:buChar char="•"/>
            </a:pPr>
            <a:r>
              <a:rPr lang="en-GB" sz="4800" b="0" i="0" dirty="0">
                <a:solidFill>
                  <a:srgbClr val="000000"/>
                </a:solidFill>
                <a:effectLst/>
                <a:latin typeface="Arial" panose="020B0604020202020204" pitchFamily="34" charset="0"/>
              </a:rPr>
              <a:t>Provisional Recovery – Section 83 </a:t>
            </a: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914399" y="1803207"/>
            <a:ext cx="13959281" cy="8031751"/>
          </a:xfrm>
          <a:prstGeom prst="rect">
            <a:avLst/>
          </a:prstGeom>
          <a:noFill/>
          <a:ln>
            <a:noFill/>
          </a:ln>
        </p:spPr>
        <p:txBody>
          <a:bodyPr spcFirstLastPara="1" wrap="square" lIns="0" tIns="0" rIns="0" bIns="0" anchor="t" anchorCtr="0">
            <a:spAutoFit/>
          </a:bodyPr>
          <a:lstStyle/>
          <a:p>
            <a:pPr marL="742950" indent="-742950" algn="l">
              <a:buAutoNum type="arabicParenR"/>
            </a:pPr>
            <a:r>
              <a:rPr lang="en-GB" sz="4000" b="0" i="0" dirty="0">
                <a:solidFill>
                  <a:srgbClr val="000000"/>
                </a:solidFill>
                <a:effectLst/>
                <a:latin typeface="Arial" panose="020B0604020202020204" pitchFamily="34" charset="0"/>
              </a:rPr>
              <a:t>Where, after the initiation of any proceeding under Chapter XII, Chapter XIV or Chapter XV, the Commissioner is of the opinion that for the purpose of protecting the interest of the Government revenue it is necessary so to do, he may, </a:t>
            </a:r>
            <a:r>
              <a:rPr lang="en-GB" sz="4000" b="1" i="0" dirty="0">
                <a:solidFill>
                  <a:srgbClr val="000000"/>
                </a:solidFill>
                <a:effectLst/>
                <a:latin typeface="Arial" panose="020B0604020202020204" pitchFamily="34" charset="0"/>
              </a:rPr>
              <a:t>by order in writing</a:t>
            </a:r>
            <a:r>
              <a:rPr lang="en-GB" sz="4000" b="0" i="0" dirty="0">
                <a:solidFill>
                  <a:srgbClr val="000000"/>
                </a:solidFill>
                <a:effectLst/>
                <a:latin typeface="Arial" panose="020B0604020202020204" pitchFamily="34" charset="0"/>
              </a:rPr>
              <a:t>, attach provisionally, any property, including bank account, belonging to the taxable person or any person specified in sub-section (1A) of section 122, in such manner as may be prescribed.</a:t>
            </a:r>
            <a:endParaRPr lang="en-GB" sz="4000" b="1" dirty="0">
              <a:latin typeface="Arial" panose="020B0604020202020204" pitchFamily="34" charset="0"/>
            </a:endParaRPr>
          </a:p>
          <a:p>
            <a:pPr marL="742950" indent="-742950" algn="l">
              <a:buAutoNum type="arabicParenR"/>
            </a:pPr>
            <a:r>
              <a:rPr lang="en-GB" sz="4000" b="0" i="0" dirty="0">
                <a:solidFill>
                  <a:srgbClr val="000000"/>
                </a:solidFill>
                <a:effectLst/>
                <a:latin typeface="Arial" panose="020B0604020202020204" pitchFamily="34" charset="0"/>
              </a:rPr>
              <a:t>Every such provisional attachment shall </a:t>
            </a:r>
            <a:r>
              <a:rPr lang="en-GB" sz="4000" b="1" i="0" dirty="0">
                <a:solidFill>
                  <a:srgbClr val="000000"/>
                </a:solidFill>
                <a:effectLst/>
                <a:latin typeface="Arial" panose="020B0604020202020204" pitchFamily="34" charset="0"/>
              </a:rPr>
              <a:t>cease to have effect after the expiry </a:t>
            </a:r>
            <a:r>
              <a:rPr lang="en-GB" sz="4000" b="0" i="0" dirty="0">
                <a:solidFill>
                  <a:srgbClr val="000000"/>
                </a:solidFill>
                <a:effectLst/>
                <a:latin typeface="Arial" panose="020B0604020202020204" pitchFamily="34" charset="0"/>
              </a:rPr>
              <a:t>of a period of </a:t>
            </a:r>
            <a:r>
              <a:rPr lang="en-GB" sz="4000" b="1" i="0" dirty="0">
                <a:solidFill>
                  <a:srgbClr val="000000"/>
                </a:solidFill>
                <a:effectLst/>
                <a:latin typeface="Arial" panose="020B0604020202020204" pitchFamily="34" charset="0"/>
              </a:rPr>
              <a:t>one year </a:t>
            </a:r>
            <a:r>
              <a:rPr lang="en-GB" sz="4000" b="0" i="0" dirty="0">
                <a:solidFill>
                  <a:srgbClr val="000000"/>
                </a:solidFill>
                <a:effectLst/>
                <a:latin typeface="Arial" panose="020B0604020202020204" pitchFamily="34" charset="0"/>
              </a:rPr>
              <a:t>from the date of the order made under sub-section (1).</a:t>
            </a:r>
          </a:p>
          <a:p>
            <a:pPr marR="0" lvl="0" algn="l" rtl="0">
              <a:lnSpc>
                <a:spcPct val="131000"/>
              </a:lnSpc>
              <a:spcBef>
                <a:spcPts val="0"/>
              </a:spcBef>
              <a:spcAft>
                <a:spcPts val="0"/>
              </a:spcAft>
              <a:buClr>
                <a:srgbClr val="000000"/>
              </a:buClr>
              <a:buSzPts val="6500"/>
            </a:pPr>
            <a:endParaRPr lang="en-GB" sz="32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424283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1935273"/>
          </a:xfrm>
          <a:prstGeom prst="rect">
            <a:avLst/>
          </a:prstGeom>
          <a:noFill/>
          <a:ln>
            <a:noFill/>
          </a:ln>
        </p:spPr>
        <p:txBody>
          <a:bodyPr spcFirstLastPara="1" wrap="square" lIns="0" tIns="0" rIns="0" bIns="0" anchor="t" anchorCtr="0">
            <a:spAutoFit/>
          </a:bodyPr>
          <a:lstStyle/>
          <a:p>
            <a:pPr marR="0" lvl="0" algn="l" rtl="0">
              <a:lnSpc>
                <a:spcPct val="131000"/>
              </a:lnSpc>
              <a:spcBef>
                <a:spcPts val="0"/>
              </a:spcBef>
              <a:spcAft>
                <a:spcPts val="0"/>
              </a:spcAft>
              <a:buClr>
                <a:srgbClr val="000000"/>
              </a:buClr>
              <a:buSzPts val="6500"/>
            </a:pPr>
            <a:r>
              <a:rPr lang="en-GB" sz="4800" b="0" i="0" dirty="0">
                <a:solidFill>
                  <a:srgbClr val="000000"/>
                </a:solidFill>
                <a:effectLst/>
                <a:latin typeface="Arial" panose="020B0604020202020204" pitchFamily="34" charset="0"/>
              </a:rPr>
              <a:t>Provisional Recovery – Para 3.1.3 of CBIC Instruction </a:t>
            </a: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679507" y="2826664"/>
            <a:ext cx="13959281" cy="4515788"/>
          </a:xfrm>
          <a:prstGeom prst="rect">
            <a:avLst/>
          </a:prstGeom>
          <a:noFill/>
          <a:ln>
            <a:noFill/>
          </a:ln>
        </p:spPr>
        <p:txBody>
          <a:bodyPr spcFirstLastPara="1" wrap="square" lIns="0" tIns="0" rIns="0" bIns="0" anchor="t" anchorCtr="0">
            <a:spAutoFit/>
          </a:bodyPr>
          <a:lstStyle/>
          <a:p>
            <a:pPr marR="0" lvl="0" algn="l" rtl="0">
              <a:lnSpc>
                <a:spcPct val="131000"/>
              </a:lnSpc>
              <a:spcBef>
                <a:spcPts val="0"/>
              </a:spcBef>
              <a:spcAft>
                <a:spcPts val="0"/>
              </a:spcAft>
              <a:buClr>
                <a:srgbClr val="000000"/>
              </a:buClr>
              <a:buSzPts val="6500"/>
            </a:pPr>
            <a:r>
              <a:rPr lang="en-GB" sz="3200" b="0" i="0" dirty="0">
                <a:solidFill>
                  <a:srgbClr val="000000"/>
                </a:solidFill>
                <a:effectLst/>
                <a:latin typeface="Arial" panose="020B0604020202020204" pitchFamily="34" charset="0"/>
              </a:rPr>
              <a:t>Consider </a:t>
            </a:r>
          </a:p>
          <a:p>
            <a:pPr marL="514350" marR="0" lvl="0" indent="-514350" algn="l" rtl="0">
              <a:lnSpc>
                <a:spcPct val="131000"/>
              </a:lnSpc>
              <a:spcBef>
                <a:spcPts val="0"/>
              </a:spcBef>
              <a:spcAft>
                <a:spcPts val="0"/>
              </a:spcAft>
              <a:buClr>
                <a:srgbClr val="000000"/>
              </a:buClr>
              <a:buSzPts val="6500"/>
              <a:buAutoNum type="arabicPeriod"/>
            </a:pPr>
            <a:r>
              <a:rPr lang="en-GB" sz="3200" dirty="0">
                <a:latin typeface="Arial" panose="020B0604020202020204" pitchFamily="34" charset="0"/>
              </a:rPr>
              <a:t>Nature of Offense </a:t>
            </a:r>
          </a:p>
          <a:p>
            <a:pPr marL="514350" marR="0" lvl="0" indent="-514350" algn="l" rtl="0">
              <a:lnSpc>
                <a:spcPct val="131000"/>
              </a:lnSpc>
              <a:spcBef>
                <a:spcPts val="0"/>
              </a:spcBef>
              <a:spcAft>
                <a:spcPts val="0"/>
              </a:spcAft>
              <a:buClr>
                <a:srgbClr val="000000"/>
              </a:buClr>
              <a:buSzPts val="6500"/>
              <a:buAutoNum type="arabicPeriod"/>
            </a:pPr>
            <a:r>
              <a:rPr lang="en-GB" sz="3200" b="0" i="0" dirty="0">
                <a:solidFill>
                  <a:srgbClr val="000000"/>
                </a:solidFill>
                <a:effectLst/>
                <a:latin typeface="Arial" panose="020B0604020202020204" pitchFamily="34" charset="0"/>
              </a:rPr>
              <a:t>Amount Involved </a:t>
            </a:r>
          </a:p>
          <a:p>
            <a:pPr marL="514350" marR="0" lvl="0" indent="-514350" algn="l" rtl="0">
              <a:lnSpc>
                <a:spcPct val="131000"/>
              </a:lnSpc>
              <a:spcBef>
                <a:spcPts val="0"/>
              </a:spcBef>
              <a:spcAft>
                <a:spcPts val="0"/>
              </a:spcAft>
              <a:buClr>
                <a:srgbClr val="000000"/>
              </a:buClr>
              <a:buSzPts val="6500"/>
              <a:buAutoNum type="arabicPeriod"/>
            </a:pPr>
            <a:r>
              <a:rPr lang="en-GB" sz="3200" dirty="0">
                <a:latin typeface="Arial" panose="020B0604020202020204" pitchFamily="34" charset="0"/>
              </a:rPr>
              <a:t>Established nature of business </a:t>
            </a:r>
          </a:p>
          <a:p>
            <a:pPr marL="514350" marR="0" lvl="0" indent="-514350" algn="l" rtl="0">
              <a:lnSpc>
                <a:spcPct val="131000"/>
              </a:lnSpc>
              <a:spcBef>
                <a:spcPts val="0"/>
              </a:spcBef>
              <a:spcAft>
                <a:spcPts val="0"/>
              </a:spcAft>
              <a:buClr>
                <a:srgbClr val="000000"/>
              </a:buClr>
              <a:buSzPts val="6500"/>
              <a:buAutoNum type="arabicPeriod"/>
            </a:pPr>
            <a:r>
              <a:rPr lang="en-GB" sz="3200" b="0" i="0" dirty="0">
                <a:solidFill>
                  <a:srgbClr val="000000"/>
                </a:solidFill>
                <a:effectLst/>
                <a:latin typeface="Arial" panose="020B0604020202020204" pitchFamily="34" charset="0"/>
              </a:rPr>
              <a:t>Extent of Capital investment </a:t>
            </a:r>
          </a:p>
          <a:p>
            <a:pPr marL="514350" marR="0" lvl="0" indent="-514350" algn="l" rtl="0">
              <a:lnSpc>
                <a:spcPct val="131000"/>
              </a:lnSpc>
              <a:spcBef>
                <a:spcPts val="0"/>
              </a:spcBef>
              <a:spcAft>
                <a:spcPts val="0"/>
              </a:spcAft>
              <a:buClr>
                <a:srgbClr val="000000"/>
              </a:buClr>
              <a:buSzPts val="6500"/>
              <a:buAutoNum type="arabicPeriod"/>
            </a:pPr>
            <a:r>
              <a:rPr lang="en-GB" sz="3200" dirty="0">
                <a:latin typeface="Arial" panose="020B0604020202020204" pitchFamily="34" charset="0"/>
              </a:rPr>
              <a:t>Reason to believe that tax payer will dispose ore remove property </a:t>
            </a:r>
            <a:endParaRPr lang="en-GB" sz="3200" b="0" i="0" dirty="0">
              <a:solidFill>
                <a:srgbClr val="000000"/>
              </a:solidFill>
              <a:effectLst/>
              <a:latin typeface="Arial" panose="020B0604020202020204" pitchFamily="34" charset="0"/>
            </a:endParaRPr>
          </a:p>
          <a:p>
            <a:pPr marL="514350" marR="0" lvl="0" indent="-514350" algn="l" rtl="0">
              <a:lnSpc>
                <a:spcPct val="131000"/>
              </a:lnSpc>
              <a:spcBef>
                <a:spcPts val="0"/>
              </a:spcBef>
              <a:spcAft>
                <a:spcPts val="0"/>
              </a:spcAft>
              <a:buClr>
                <a:srgbClr val="000000"/>
              </a:buClr>
              <a:buSzPts val="6500"/>
              <a:buAutoNum type="arabicPeriod"/>
            </a:pPr>
            <a:endParaRPr lang="en-GB" sz="32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492210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967637"/>
          </a:xfrm>
          <a:prstGeom prst="rect">
            <a:avLst/>
          </a:prstGeom>
          <a:noFill/>
          <a:ln>
            <a:noFill/>
          </a:ln>
        </p:spPr>
        <p:txBody>
          <a:bodyPr spcFirstLastPara="1" wrap="square" lIns="0" tIns="0" rIns="0" bIns="0" anchor="t" anchorCtr="0">
            <a:spAutoFit/>
          </a:bodyPr>
          <a:lstStyle/>
          <a:p>
            <a:pPr marR="0" lvl="0" algn="l" rtl="0">
              <a:lnSpc>
                <a:spcPct val="131000"/>
              </a:lnSpc>
              <a:spcBef>
                <a:spcPts val="0"/>
              </a:spcBef>
              <a:spcAft>
                <a:spcPts val="0"/>
              </a:spcAft>
              <a:buClr>
                <a:srgbClr val="000000"/>
              </a:buClr>
              <a:buSzPts val="6500"/>
            </a:pPr>
            <a:r>
              <a:rPr lang="en-GB" sz="4800" b="0" i="0" dirty="0">
                <a:solidFill>
                  <a:srgbClr val="000000"/>
                </a:solidFill>
                <a:effectLst/>
                <a:latin typeface="Arial" panose="020B0604020202020204" pitchFamily="34" charset="0"/>
              </a:rPr>
              <a:t>Officers to Assist Section 72</a:t>
            </a: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914399" y="1803207"/>
            <a:ext cx="13959281" cy="8770414"/>
          </a:xfrm>
          <a:prstGeom prst="rect">
            <a:avLst/>
          </a:prstGeom>
          <a:noFill/>
          <a:ln>
            <a:noFill/>
          </a:ln>
        </p:spPr>
        <p:txBody>
          <a:bodyPr spcFirstLastPara="1" wrap="square" lIns="0" tIns="0" rIns="0" bIns="0" anchor="t" anchorCtr="0">
            <a:spAutoFit/>
          </a:bodyPr>
          <a:lstStyle/>
          <a:p>
            <a:pPr marL="914400" indent="-914400" algn="l">
              <a:buAutoNum type="arabicParenBoth"/>
            </a:pPr>
            <a:r>
              <a:rPr lang="en-GB" sz="4800" b="0" i="0" dirty="0">
                <a:solidFill>
                  <a:srgbClr val="000000"/>
                </a:solidFill>
                <a:effectLst/>
                <a:latin typeface="Arial" panose="020B0604020202020204" pitchFamily="34" charset="0"/>
              </a:rPr>
              <a:t>All officers of Police, Railways, Customs, and those officers engaged in the collection of land revenue, including village officers, officers of State tax and officers of Union territory tax shall assist the proper officers in the implementation of this Act.</a:t>
            </a:r>
          </a:p>
          <a:p>
            <a:pPr marL="914400" indent="-914400" algn="l">
              <a:buAutoNum type="arabicParenBoth"/>
            </a:pPr>
            <a:r>
              <a:rPr lang="en-GB" sz="4800" b="0" i="0" dirty="0">
                <a:solidFill>
                  <a:srgbClr val="000000"/>
                </a:solidFill>
                <a:effectLst/>
                <a:latin typeface="Arial" panose="020B0604020202020204" pitchFamily="34" charset="0"/>
              </a:rPr>
              <a:t>The Government may, by notification, empower and require any other class of officers to assist the proper officers in the implementation of this Act when called upon to do so by the Commissioner.</a:t>
            </a:r>
          </a:p>
          <a:p>
            <a:pPr marR="0" lvl="0" algn="l" rtl="0">
              <a:lnSpc>
                <a:spcPct val="131000"/>
              </a:lnSpc>
              <a:spcBef>
                <a:spcPts val="0"/>
              </a:spcBef>
              <a:spcAft>
                <a:spcPts val="0"/>
              </a:spcAft>
              <a:buClr>
                <a:srgbClr val="000000"/>
              </a:buClr>
              <a:buSzPts val="6500"/>
            </a:pPr>
            <a:endParaRPr lang="en-GB" sz="32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024571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1935273"/>
          </a:xfrm>
          <a:prstGeom prst="rect">
            <a:avLst/>
          </a:prstGeom>
          <a:noFill/>
          <a:ln>
            <a:noFill/>
          </a:ln>
        </p:spPr>
        <p:txBody>
          <a:bodyPr spcFirstLastPara="1" wrap="square" lIns="0" tIns="0" rIns="0" bIns="0" anchor="t" anchorCtr="0">
            <a:spAutoFit/>
          </a:bodyPr>
          <a:lstStyle/>
          <a:p>
            <a:pPr marR="0" lvl="0" algn="l" rtl="0">
              <a:lnSpc>
                <a:spcPct val="131000"/>
              </a:lnSpc>
              <a:spcBef>
                <a:spcPts val="0"/>
              </a:spcBef>
              <a:spcAft>
                <a:spcPts val="0"/>
              </a:spcAft>
              <a:buClr>
                <a:srgbClr val="000000"/>
              </a:buClr>
              <a:buSzPts val="6500"/>
            </a:pPr>
            <a:r>
              <a:rPr lang="en-GB" sz="4000" b="1" i="0" dirty="0">
                <a:solidFill>
                  <a:srgbClr val="000000"/>
                </a:solidFill>
                <a:effectLst/>
                <a:latin typeface="Arial" panose="020B0604020202020204" pitchFamily="34" charset="0"/>
              </a:rPr>
              <a:t>A</a:t>
            </a:r>
            <a:r>
              <a:rPr lang="en-GB" sz="4800" b="1" i="0" dirty="0">
                <a:solidFill>
                  <a:srgbClr val="000000"/>
                </a:solidFill>
                <a:effectLst/>
                <a:latin typeface="Arial" panose="020B0604020202020204" pitchFamily="34" charset="0"/>
              </a:rPr>
              <a:t>ssessment proceedings, etc., not to be invalid on certain grounds –Section 160(2)</a:t>
            </a:r>
            <a:endParaRPr lang="en-GB" sz="4000" b="0" i="0" dirty="0">
              <a:solidFill>
                <a:srgbClr val="000000"/>
              </a:solidFill>
              <a:effectLst/>
              <a:latin typeface="Arial" panose="020B0604020202020204" pitchFamily="34" charset="0"/>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914398" y="3028000"/>
            <a:ext cx="13959281" cy="4739759"/>
          </a:xfrm>
          <a:prstGeom prst="rect">
            <a:avLst/>
          </a:prstGeom>
          <a:noFill/>
          <a:ln>
            <a:noFill/>
          </a:ln>
        </p:spPr>
        <p:txBody>
          <a:bodyPr spcFirstLastPara="1" wrap="square" lIns="0" tIns="0" rIns="0" bIns="0" anchor="t" anchorCtr="0">
            <a:spAutoFit/>
          </a:bodyPr>
          <a:lstStyle/>
          <a:p>
            <a:pPr algn="l"/>
            <a:r>
              <a:rPr lang="en-GB" sz="4400" b="0" i="0" dirty="0">
                <a:solidFill>
                  <a:srgbClr val="000000"/>
                </a:solidFill>
                <a:effectLst/>
                <a:latin typeface="Arial" panose="020B0604020202020204" pitchFamily="34" charset="0"/>
              </a:rPr>
              <a:t>(2) The service of any notice, order or communication shall not be called in question, if the notice, order or communication, as the case may be, has already been acted upon by the person to whom it is issued or where such service has not been called in question at or in the earlier proceedings commenced, continued or finalised pursuant to such notice, order or communication.</a:t>
            </a:r>
            <a:endParaRPr lang="en-GB" sz="20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876191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806375"/>
          </a:xfrm>
          <a:prstGeom prst="rect">
            <a:avLst/>
          </a:prstGeom>
          <a:noFill/>
          <a:ln>
            <a:noFill/>
          </a:ln>
        </p:spPr>
        <p:txBody>
          <a:bodyPr spcFirstLastPara="1" wrap="square" lIns="0" tIns="0" rIns="0" bIns="0" anchor="t" anchorCtr="0">
            <a:spAutoFit/>
          </a:bodyPr>
          <a:lstStyle/>
          <a:p>
            <a:pPr marR="0" lvl="0" algn="l" rtl="0">
              <a:lnSpc>
                <a:spcPct val="131000"/>
              </a:lnSpc>
              <a:spcBef>
                <a:spcPts val="0"/>
              </a:spcBef>
              <a:spcAft>
                <a:spcPts val="0"/>
              </a:spcAft>
              <a:buClr>
                <a:srgbClr val="000000"/>
              </a:buClr>
              <a:buSzPts val="6500"/>
            </a:pPr>
            <a:r>
              <a:rPr lang="en-GB" sz="4000" b="1" i="0" dirty="0">
                <a:solidFill>
                  <a:srgbClr val="000000"/>
                </a:solidFill>
                <a:effectLst/>
                <a:latin typeface="Arial" panose="020B0604020202020204" pitchFamily="34" charset="0"/>
              </a:rPr>
              <a:t>Arrest </a:t>
            </a:r>
            <a:endParaRPr lang="en-GB" sz="4000" b="0" i="0" dirty="0">
              <a:solidFill>
                <a:srgbClr val="000000"/>
              </a:solidFill>
              <a:effectLst/>
              <a:latin typeface="Arial" panose="020B0604020202020204" pitchFamily="34" charset="0"/>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914398" y="3028000"/>
            <a:ext cx="13959281" cy="3693319"/>
          </a:xfrm>
          <a:prstGeom prst="rect">
            <a:avLst/>
          </a:prstGeom>
          <a:noFill/>
          <a:ln>
            <a:noFill/>
          </a:ln>
        </p:spPr>
        <p:txBody>
          <a:bodyPr spcFirstLastPara="1" wrap="square" lIns="0" tIns="0" rIns="0" bIns="0" anchor="t" anchorCtr="0">
            <a:spAutoFit/>
          </a:bodyPr>
          <a:lstStyle/>
          <a:p>
            <a:pPr marL="742950" indent="-742950" algn="l">
              <a:buFont typeface="+mj-lt"/>
              <a:buAutoNum type="arabicPeriod"/>
            </a:pPr>
            <a:r>
              <a:rPr lang="en-GB" sz="4400" b="0" i="0" dirty="0">
                <a:solidFill>
                  <a:srgbClr val="000000"/>
                </a:solidFill>
                <a:effectLst/>
                <a:latin typeface="Arial" panose="020B0604020202020204" pitchFamily="34" charset="0"/>
              </a:rPr>
              <a:t>If arrest can be made, not necessary shall be made </a:t>
            </a:r>
          </a:p>
          <a:p>
            <a:pPr marL="742950" indent="-742950" algn="l">
              <a:buFont typeface="+mj-lt"/>
              <a:buAutoNum type="arabicPeriod"/>
            </a:pPr>
            <a:r>
              <a:rPr lang="en-GB" sz="4400" dirty="0">
                <a:latin typeface="Arial" panose="020B0604020202020204" pitchFamily="34" charset="0"/>
              </a:rPr>
              <a:t>Bailable  &amp; Non Bailable Offence </a:t>
            </a:r>
          </a:p>
          <a:p>
            <a:pPr marL="742950" indent="-742950" algn="l">
              <a:buFont typeface="+mj-lt"/>
              <a:buAutoNum type="arabicPeriod"/>
            </a:pPr>
            <a:r>
              <a:rPr lang="en-GB" sz="4400" b="0" i="0" dirty="0">
                <a:solidFill>
                  <a:srgbClr val="000000"/>
                </a:solidFill>
                <a:effectLst/>
                <a:latin typeface="Arial" panose="020B0604020202020204" pitchFamily="34" charset="0"/>
              </a:rPr>
              <a:t>Cognizable and Non Cognizable Offence </a:t>
            </a:r>
          </a:p>
          <a:p>
            <a:pPr marL="742950" indent="-742950" algn="l">
              <a:buFont typeface="+mj-lt"/>
              <a:buAutoNum type="arabicPeriod"/>
            </a:pPr>
            <a:r>
              <a:rPr lang="en-GB" sz="4400" dirty="0">
                <a:latin typeface="Arial" panose="020B0604020202020204" pitchFamily="34" charset="0"/>
              </a:rPr>
              <a:t>Default Bail if no charge sheet within 60 days </a:t>
            </a:r>
          </a:p>
          <a:p>
            <a:pPr marL="742950" indent="-742950" algn="l">
              <a:buFont typeface="+mj-lt"/>
              <a:buAutoNum type="arabicPeriod"/>
            </a:pPr>
            <a:r>
              <a:rPr lang="en-GB" sz="4400" b="0" i="0" dirty="0">
                <a:solidFill>
                  <a:srgbClr val="000000"/>
                </a:solidFill>
                <a:effectLst/>
                <a:latin typeface="Arial" panose="020B0604020202020204" pitchFamily="34" charset="0"/>
              </a:rPr>
              <a:t>Anticipatory Bail </a:t>
            </a:r>
          </a:p>
          <a:p>
            <a:pPr algn="l"/>
            <a:endParaRPr lang="en-GB" sz="20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860635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399" y="733425"/>
            <a:ext cx="13959281" cy="806375"/>
          </a:xfrm>
          <a:prstGeom prst="rect">
            <a:avLst/>
          </a:prstGeom>
          <a:noFill/>
          <a:ln>
            <a:noFill/>
          </a:ln>
        </p:spPr>
        <p:txBody>
          <a:bodyPr spcFirstLastPara="1" wrap="square" lIns="0" tIns="0" rIns="0" bIns="0" anchor="t" anchorCtr="0">
            <a:spAutoFit/>
          </a:bodyPr>
          <a:lstStyle/>
          <a:p>
            <a:pPr marR="0" lvl="0" algn="l" rtl="0">
              <a:lnSpc>
                <a:spcPct val="131000"/>
              </a:lnSpc>
              <a:spcBef>
                <a:spcPts val="0"/>
              </a:spcBef>
              <a:spcAft>
                <a:spcPts val="0"/>
              </a:spcAft>
              <a:buClr>
                <a:srgbClr val="000000"/>
              </a:buClr>
              <a:buSzPts val="6500"/>
            </a:pPr>
            <a:r>
              <a:rPr lang="en-GB" sz="4000" b="1" i="0" dirty="0">
                <a:solidFill>
                  <a:srgbClr val="000000"/>
                </a:solidFill>
                <a:effectLst/>
                <a:latin typeface="Arial" panose="020B0604020202020204" pitchFamily="34" charset="0"/>
              </a:rPr>
              <a:t>Other Issues</a:t>
            </a:r>
            <a:endParaRPr lang="en-GB" sz="4000" b="0" i="0" dirty="0">
              <a:solidFill>
                <a:srgbClr val="000000"/>
              </a:solidFill>
              <a:effectLst/>
              <a:latin typeface="Arial" panose="020B0604020202020204" pitchFamily="34" charset="0"/>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 name="Google Shape;99;p14">
            <a:extLst>
              <a:ext uri="{FF2B5EF4-FFF2-40B4-BE49-F238E27FC236}">
                <a16:creationId xmlns:a16="http://schemas.microsoft.com/office/drawing/2014/main" id="{66157BF8-D285-713F-E2B9-61983CE212EE}"/>
              </a:ext>
            </a:extLst>
          </p:cNvPr>
          <p:cNvSpPr txBox="1"/>
          <p:nvPr/>
        </p:nvSpPr>
        <p:spPr>
          <a:xfrm>
            <a:off x="1399030" y="3274888"/>
            <a:ext cx="13959281" cy="3693319"/>
          </a:xfrm>
          <a:prstGeom prst="rect">
            <a:avLst/>
          </a:prstGeom>
          <a:noFill/>
          <a:ln>
            <a:noFill/>
          </a:ln>
        </p:spPr>
        <p:txBody>
          <a:bodyPr spcFirstLastPara="1" wrap="square" lIns="0" tIns="0" rIns="0" bIns="0" anchor="t" anchorCtr="0">
            <a:spAutoFit/>
          </a:bodyPr>
          <a:lstStyle/>
          <a:p>
            <a:pPr algn="l"/>
            <a:r>
              <a:rPr lang="en-GB" sz="4400" b="0" i="0" dirty="0">
                <a:solidFill>
                  <a:srgbClr val="000000"/>
                </a:solidFill>
                <a:effectLst/>
                <a:latin typeface="Arial" panose="020B0604020202020204" pitchFamily="34" charset="0"/>
              </a:rPr>
              <a:t>Presence of consultant during search </a:t>
            </a:r>
          </a:p>
          <a:p>
            <a:pPr algn="l"/>
            <a:r>
              <a:rPr lang="en-GB" sz="4400" b="0" i="0" dirty="0">
                <a:solidFill>
                  <a:srgbClr val="000000"/>
                </a:solidFill>
                <a:effectLst/>
                <a:latin typeface="Arial" panose="020B0604020202020204" pitchFamily="34" charset="0"/>
              </a:rPr>
              <a:t>Retraction of Statement </a:t>
            </a:r>
          </a:p>
          <a:p>
            <a:pPr algn="l"/>
            <a:r>
              <a:rPr lang="en-GB" sz="4400" dirty="0">
                <a:latin typeface="Arial" panose="020B0604020202020204" pitchFamily="34" charset="0"/>
              </a:rPr>
              <a:t>Spot Seizure </a:t>
            </a:r>
          </a:p>
          <a:p>
            <a:pPr algn="l"/>
            <a:r>
              <a:rPr lang="en-GB" sz="4400" b="0" i="0" dirty="0">
                <a:solidFill>
                  <a:srgbClr val="000000"/>
                </a:solidFill>
                <a:effectLst/>
                <a:latin typeface="Arial" panose="020B0604020202020204" pitchFamily="34" charset="0"/>
              </a:rPr>
              <a:t>Drawing of S</a:t>
            </a:r>
            <a:r>
              <a:rPr lang="en-GB" sz="4400" dirty="0">
                <a:latin typeface="Arial" panose="020B0604020202020204" pitchFamily="34" charset="0"/>
              </a:rPr>
              <a:t>ample (Section 154)</a:t>
            </a:r>
          </a:p>
          <a:p>
            <a:pPr algn="l"/>
            <a:r>
              <a:rPr lang="en-GB" sz="4400" b="0" i="0" dirty="0">
                <a:solidFill>
                  <a:srgbClr val="000000"/>
                </a:solidFill>
                <a:effectLst/>
                <a:latin typeface="Arial" panose="020B0604020202020204" pitchFamily="34" charset="0"/>
              </a:rPr>
              <a:t>Inspection/Search &amp; Adjudication by different authority </a:t>
            </a:r>
          </a:p>
          <a:p>
            <a:pPr algn="l"/>
            <a:endParaRPr lang="en-GB" sz="20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00923354"/>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TotalTime>
  <Words>1318</Words>
  <Application>Microsoft Office PowerPoint</Application>
  <PresentationFormat>Custom</PresentationFormat>
  <Paragraphs>137</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Punit Prajapati</dc:creator>
  <cp:lastModifiedBy>CA Punit Prajapati</cp:lastModifiedBy>
  <cp:revision>10</cp:revision>
  <dcterms:modified xsi:type="dcterms:W3CDTF">2023-03-03T09:14:48Z</dcterms:modified>
</cp:coreProperties>
</file>